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669" r:id="rId1"/>
  </p:sldMasterIdLst>
  <p:notesMasterIdLst>
    <p:notesMasterId r:id="rId47"/>
  </p:notesMasterIdLst>
  <p:handoutMasterIdLst>
    <p:handoutMasterId r:id="rId48"/>
  </p:handoutMasterIdLst>
  <p:sldIdLst>
    <p:sldId id="256" r:id="rId2"/>
    <p:sldId id="877" r:id="rId3"/>
    <p:sldId id="881" r:id="rId4"/>
    <p:sldId id="882" r:id="rId5"/>
    <p:sldId id="883" r:id="rId6"/>
    <p:sldId id="884" r:id="rId7"/>
    <p:sldId id="885" r:id="rId8"/>
    <p:sldId id="886" r:id="rId9"/>
    <p:sldId id="887" r:id="rId10"/>
    <p:sldId id="888" r:id="rId11"/>
    <p:sldId id="890" r:id="rId12"/>
    <p:sldId id="891" r:id="rId13"/>
    <p:sldId id="892" r:id="rId14"/>
    <p:sldId id="893" r:id="rId15"/>
    <p:sldId id="926" r:id="rId16"/>
    <p:sldId id="894" r:id="rId17"/>
    <p:sldId id="896" r:id="rId18"/>
    <p:sldId id="897" r:id="rId19"/>
    <p:sldId id="898" r:id="rId20"/>
    <p:sldId id="899" r:id="rId21"/>
    <p:sldId id="900" r:id="rId22"/>
    <p:sldId id="901" r:id="rId23"/>
    <p:sldId id="902" r:id="rId24"/>
    <p:sldId id="903" r:id="rId25"/>
    <p:sldId id="904" r:id="rId26"/>
    <p:sldId id="905" r:id="rId27"/>
    <p:sldId id="906" r:id="rId28"/>
    <p:sldId id="907" r:id="rId29"/>
    <p:sldId id="908" r:id="rId30"/>
    <p:sldId id="909" r:id="rId31"/>
    <p:sldId id="910" r:id="rId32"/>
    <p:sldId id="911" r:id="rId33"/>
    <p:sldId id="912" r:id="rId34"/>
    <p:sldId id="913" r:id="rId35"/>
    <p:sldId id="914" r:id="rId36"/>
    <p:sldId id="915" r:id="rId37"/>
    <p:sldId id="916" r:id="rId38"/>
    <p:sldId id="917" r:id="rId39"/>
    <p:sldId id="918" r:id="rId40"/>
    <p:sldId id="920" r:id="rId41"/>
    <p:sldId id="921" r:id="rId42"/>
    <p:sldId id="922" r:id="rId43"/>
    <p:sldId id="923" r:id="rId44"/>
    <p:sldId id="924" r:id="rId45"/>
    <p:sldId id="925" r:id="rId46"/>
  </p:sldIdLst>
  <p:sldSz cx="9144000" cy="6858000" type="screen4x3"/>
  <p:notesSz cx="6797675" cy="9874250"/>
  <p:defaultTextStyle>
    <a:defPPr>
      <a:defRPr lang="en-US"/>
    </a:defPPr>
    <a:lvl1pPr algn="l" rtl="0" fontAlgn="base" latinLnBrk="1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5pPr>
    <a:lvl6pPr marL="2286000" algn="l" defTabSz="914400" rtl="0" eaLnBrk="1" latinLnBrk="1" hangingPunct="1">
      <a:defRPr kumimoji="1" sz="20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6pPr>
    <a:lvl7pPr marL="2743200" algn="l" defTabSz="914400" rtl="0" eaLnBrk="1" latinLnBrk="1" hangingPunct="1">
      <a:defRPr kumimoji="1" sz="20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7pPr>
    <a:lvl8pPr marL="3200400" algn="l" defTabSz="914400" rtl="0" eaLnBrk="1" latinLnBrk="1" hangingPunct="1">
      <a:defRPr kumimoji="1" sz="20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8pPr>
    <a:lvl9pPr marL="3657600" algn="l" defTabSz="914400" rtl="0" eaLnBrk="1" latinLnBrk="1" hangingPunct="1">
      <a:defRPr kumimoji="1" sz="20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78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10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0C1BE"/>
    <a:srgbClr val="D6E7E6"/>
    <a:srgbClr val="17928F"/>
    <a:srgbClr val="40C4C1"/>
    <a:srgbClr val="98D2D0"/>
    <a:srgbClr val="E2F1F0"/>
    <a:srgbClr val="66B9B7"/>
    <a:srgbClr val="64B7CE"/>
    <a:srgbClr val="5A8DDC"/>
    <a:srgbClr val="00999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B301B821-A1FF-4177-AEE7-76D212191A09}" styleName="보통 스타일 1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밝은 스타일 2 - 강조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580" autoAdjust="0"/>
    <p:restoredTop sz="94362" autoAdjust="0"/>
  </p:normalViewPr>
  <p:slideViewPr>
    <p:cSldViewPr>
      <p:cViewPr varScale="1">
        <p:scale>
          <a:sx n="79" d="100"/>
          <a:sy n="79" d="100"/>
        </p:scale>
        <p:origin x="749" y="82"/>
      </p:cViewPr>
      <p:guideLst>
        <p:guide orient="horz" pos="2160"/>
        <p:guide pos="2784"/>
      </p:guideLst>
    </p:cSldViewPr>
  </p:slideViewPr>
  <p:outlineViewPr>
    <p:cViewPr>
      <p:scale>
        <a:sx n="33" d="100"/>
        <a:sy n="33" d="100"/>
      </p:scale>
      <p:origin x="0" y="-708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76" d="100"/>
          <a:sy n="76" d="100"/>
        </p:scale>
        <p:origin x="-3330" y="-90"/>
      </p:cViewPr>
      <p:guideLst>
        <p:guide orient="horz" pos="3110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latinLnBrk="0" hangingPunct="0">
              <a:defRPr kumimoji="0" sz="12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9625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9688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latinLnBrk="0" hangingPunct="0">
              <a:defRPr kumimoji="0" sz="1200"/>
            </a:lvl1pPr>
          </a:lstStyle>
          <a:p>
            <a:pPr>
              <a:defRPr/>
            </a:pPr>
            <a:fld id="{FE15F021-6D0B-46FD-9B8A-5A08A6D483D0}" type="datetimeFigureOut">
              <a:rPr lang="ko-KR" altLang="en-US"/>
              <a:pPr>
                <a:defRPr/>
              </a:pPr>
              <a:t>2023-06-05(Mon)</a:t>
            </a:fld>
            <a:endParaRPr lang="en-US" altLang="ko-KR"/>
          </a:p>
        </p:txBody>
      </p:sp>
      <p:sp>
        <p:nvSpPr>
          <p:cNvPr id="9626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37895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latinLnBrk="0" hangingPunct="0">
              <a:defRPr kumimoji="0" sz="12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9626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9688" y="937895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latinLnBrk="0" hangingPunct="0">
              <a:defRPr kumimoji="0" sz="1200"/>
            </a:lvl1pPr>
          </a:lstStyle>
          <a:p>
            <a:fld id="{C632109F-8AB7-46AB-9E12-1769705C79CA}" type="slidenum">
              <a:rPr lang="ko-KR" altLang="en-US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876761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0" latinLnBrk="0" hangingPunct="0">
              <a:defRPr kumimoji="0" sz="1200"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0" latinLnBrk="0" hangingPunct="0">
              <a:defRPr kumimoji="0" sz="1200"/>
            </a:lvl1pPr>
          </a:lstStyle>
          <a:p>
            <a:pPr>
              <a:defRPr/>
            </a:pPr>
            <a:fld id="{06771228-0F89-41D8-B079-3DC885FFF304}" type="datetimeFigureOut">
              <a:rPr lang="ko-KR" altLang="en-US"/>
              <a:pPr>
                <a:defRPr/>
              </a:pPr>
              <a:t>2023-06-05(Mon)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3950" cy="37020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37895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0" latinLnBrk="0" hangingPunct="0">
              <a:defRPr kumimoji="0" sz="1200"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49688" y="9378950"/>
            <a:ext cx="2946400" cy="493713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latinLnBrk="0" hangingPunct="0">
              <a:defRPr kumimoji="0" sz="1200"/>
            </a:lvl1pPr>
          </a:lstStyle>
          <a:p>
            <a:fld id="{1FF2B80C-8298-46FE-B90D-EE0F7614A214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325974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0899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04516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8675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78821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앞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9" descr="Light horizontal"/>
          <p:cNvSpPr>
            <a:spLocks noChangeArrowheads="1"/>
          </p:cNvSpPr>
          <p:nvPr/>
        </p:nvSpPr>
        <p:spPr bwMode="gray">
          <a:xfrm>
            <a:off x="1588" y="1588"/>
            <a:ext cx="1473200" cy="6848475"/>
          </a:xfrm>
          <a:prstGeom prst="rect">
            <a:avLst/>
          </a:prstGeom>
          <a:pattFill prst="ltHorz">
            <a:fgClr>
              <a:schemeClr val="bg2"/>
            </a:fgClr>
            <a:bgClr>
              <a:schemeClr val="bg1"/>
            </a:bgClr>
          </a:pattFill>
          <a:ln w="0" algn="ctr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0" latinLnBrk="0" hangingPunct="0">
              <a:defRPr/>
            </a:pPr>
            <a:endParaRPr kumimoji="0" lang="ko-KR" altLang="en-US"/>
          </a:p>
        </p:txBody>
      </p:sp>
      <p:sp>
        <p:nvSpPr>
          <p:cNvPr id="5" name="Rectangle 10"/>
          <p:cNvSpPr>
            <a:spLocks noChangeArrowheads="1"/>
          </p:cNvSpPr>
          <p:nvPr/>
        </p:nvSpPr>
        <p:spPr bwMode="invGray">
          <a:xfrm>
            <a:off x="-7938" y="4267200"/>
            <a:ext cx="9153526" cy="1103313"/>
          </a:xfrm>
          <a:prstGeom prst="rect">
            <a:avLst/>
          </a:prstGeom>
          <a:solidFill>
            <a:srgbClr val="D6E7E6"/>
          </a:solidFill>
          <a:ln w="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latinLnBrk="0" hangingPunct="0">
              <a:defRPr/>
            </a:pPr>
            <a:endParaRPr kumimoji="0" lang="ko-KR" altLang="en-US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524000" y="4267201"/>
            <a:ext cx="7620000" cy="838200"/>
          </a:xfrm>
        </p:spPr>
        <p:txBody>
          <a:bodyPr/>
          <a:lstStyle>
            <a:lvl1pPr marL="717550" indent="0">
              <a:defRPr sz="3600" b="1" baseline="0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altLang="ko-K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8BF1E9C-21A3-41D4-8B65-A0F4F21F6AC7}"/>
              </a:ext>
            </a:extLst>
          </p:cNvPr>
          <p:cNvSpPr txBox="1"/>
          <p:nvPr userDrawn="1"/>
        </p:nvSpPr>
        <p:spPr>
          <a:xfrm>
            <a:off x="1499169" y="1340768"/>
            <a:ext cx="653124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/>
              </a:rPr>
              <a:t>JSP </a:t>
            </a:r>
            <a:r>
              <a:rPr lang="ko-KR" altLang="en-US" sz="6000" b="1" dirty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/>
              </a:rPr>
              <a:t>웹</a:t>
            </a:r>
            <a:r>
              <a:rPr lang="en-US" altLang="ko-KR" sz="6000" b="1" dirty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/>
              </a:rPr>
              <a:t> </a:t>
            </a:r>
            <a:r>
              <a:rPr lang="ko-KR" altLang="en-US" sz="6000" b="1" dirty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/>
              </a:rPr>
              <a:t>프로그래밍</a:t>
            </a:r>
          </a:p>
        </p:txBody>
      </p:sp>
    </p:spTree>
    <p:extLst>
      <p:ext uri="{BB962C8B-B14F-4D97-AF65-F5344CB8AC3E}">
        <p14:creationId xmlns:p14="http://schemas.microsoft.com/office/powerpoint/2010/main" val="34476317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학습목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8"/>
          <p:cNvSpPr txBox="1">
            <a:spLocks/>
          </p:cNvSpPr>
          <p:nvPr userDrawn="1"/>
        </p:nvSpPr>
        <p:spPr bwMode="auto">
          <a:xfrm>
            <a:off x="227013" y="93663"/>
            <a:ext cx="61722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0" latinLnBrk="0" hangingPunct="0">
              <a:defRPr/>
            </a:pPr>
            <a:r>
              <a:rPr kumimoji="0" lang="en-US" altLang="ko-KR" sz="2800" b="1" dirty="0">
                <a:solidFill>
                  <a:srgbClr val="191E70"/>
                </a:solidFill>
                <a:latin typeface="HY견고딕" pitchFamily="18" charset="-127"/>
                <a:ea typeface="HY견고딕" pitchFamily="18" charset="-127"/>
              </a:rPr>
              <a:t>Contents</a:t>
            </a:r>
            <a:endParaRPr kumimoji="0" lang="ko-KR" altLang="en-US" sz="2800" b="1" dirty="0">
              <a:solidFill>
                <a:srgbClr val="191E70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8" name="내용 개체 틀 5"/>
          <p:cNvSpPr>
            <a:spLocks noGrp="1"/>
          </p:cNvSpPr>
          <p:nvPr>
            <p:ph sz="quarter" idx="10"/>
          </p:nvPr>
        </p:nvSpPr>
        <p:spPr>
          <a:xfrm>
            <a:off x="263436" y="1016727"/>
            <a:ext cx="8568000" cy="5400000"/>
          </a:xfrm>
          <a:prstGeom prst="roundRect">
            <a:avLst>
              <a:gd name="adj" fmla="val 4285"/>
            </a:avLst>
          </a:prstGeom>
          <a:ln w="19050">
            <a:solidFill>
              <a:schemeClr val="bg2">
                <a:lumMod val="90000"/>
              </a:schemeClr>
            </a:solidFill>
            <a:prstDash val="sysDot"/>
          </a:ln>
        </p:spPr>
        <p:txBody>
          <a:bodyPr/>
          <a:lstStyle>
            <a:lvl1pPr marL="342900" marR="0" indent="-342900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200"/>
              </a:spcAft>
              <a:buClr>
                <a:srgbClr val="5A8DDC"/>
              </a:buClr>
              <a:buSzTx/>
              <a:buFont typeface="Wingdings" panose="05000000000000000000" pitchFamily="2" charset="2"/>
              <a:buChar char="v"/>
              <a:tabLst/>
              <a:defRPr sz="220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  <a:lvl2pPr marL="357187" marR="0" indent="0" algn="l" defTabSz="914400" rtl="0" eaLnBrk="0" fontAlgn="base" latinLnBrk="1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B1AE6B"/>
              </a:buClr>
              <a:buSzTx/>
              <a:buFont typeface="Wingdings" panose="05000000000000000000" pitchFamily="2" charset="2"/>
              <a:buNone/>
              <a:tabLst/>
              <a:defRPr sz="1800">
                <a:latin typeface="+mn-ea"/>
                <a:ea typeface="+mn-ea"/>
              </a:defRPr>
            </a:lvl2pPr>
            <a:lvl3pPr marL="809625" marR="0" indent="-182563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ADB9AD"/>
              </a:buClr>
              <a:buSzTx/>
              <a:buFontTx/>
              <a:buChar char="•"/>
              <a:tabLst/>
              <a:defRPr/>
            </a:lvl3pPr>
          </a:lstStyle>
          <a:p>
            <a:pPr marL="342900" marR="0" lvl="0" indent="-342900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200"/>
              </a:spcAft>
              <a:buClr>
                <a:srgbClr val="5A8DDC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ko-KR" alt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마스터 텍스트 스타일을 편집합니다</a:t>
            </a:r>
          </a:p>
          <a:p>
            <a:pPr marL="539750" marR="0" lvl="1" indent="-182563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B1AE6B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둘째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수준</a:t>
            </a:r>
          </a:p>
        </p:txBody>
      </p:sp>
    </p:spTree>
    <p:extLst>
      <p:ext uri="{BB962C8B-B14F-4D97-AF65-F5344CB8AC3E}">
        <p14:creationId xmlns:p14="http://schemas.microsoft.com/office/powerpoint/2010/main" val="1949728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4"/>
          <p:cNvSpPr>
            <a:spLocks noGrp="1"/>
          </p:cNvSpPr>
          <p:nvPr>
            <p:ph sz="quarter" idx="10"/>
          </p:nvPr>
        </p:nvSpPr>
        <p:spPr>
          <a:xfrm>
            <a:off x="228600" y="931818"/>
            <a:ext cx="8686800" cy="5715000"/>
          </a:xfrm>
        </p:spPr>
        <p:txBody>
          <a:bodyPr/>
          <a:lstStyle>
            <a:lvl1pPr marL="342900" marR="0" indent="-342900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100"/>
              </a:spcAft>
              <a:buClr>
                <a:srgbClr val="5A8DDC"/>
              </a:buClr>
              <a:buSzTx/>
              <a:buFont typeface="Wingdings" pitchFamily="2" charset="2"/>
              <a:buChar char="v"/>
              <a:tabLst/>
              <a:defRPr sz="2200"/>
            </a:lvl1pPr>
            <a:lvl2pPr marL="539750" marR="0" indent="-182563" algn="l" defTabSz="914400" rtl="0" eaLnBrk="0" fontAlgn="base" latinLnBrk="1" hangingPunct="0">
              <a:lnSpc>
                <a:spcPct val="110000"/>
              </a:lnSpc>
              <a:spcBef>
                <a:spcPct val="20000"/>
              </a:spcBef>
              <a:spcAft>
                <a:spcPts val="100"/>
              </a:spcAft>
              <a:buClr>
                <a:srgbClr val="B1AE6B"/>
              </a:buClr>
              <a:buSzTx/>
              <a:buFont typeface="Wingdings" pitchFamily="2" charset="2"/>
              <a:buChar char="§"/>
              <a:tabLst/>
              <a:defRPr sz="1800"/>
            </a:lvl2pPr>
            <a:lvl3pPr marL="720725" marR="0" indent="-185738" algn="l" defTabSz="914400" rtl="0" eaLnBrk="0" fontAlgn="base" latinLnBrk="1" hangingPunct="0">
              <a:lnSpc>
                <a:spcPct val="110000"/>
              </a:lnSpc>
              <a:spcBef>
                <a:spcPct val="20000"/>
              </a:spcBef>
              <a:spcAft>
                <a:spcPts val="100"/>
              </a:spcAft>
              <a:buClr>
                <a:srgbClr val="ADB9AD"/>
              </a:buClr>
              <a:buSzTx/>
              <a:buFontTx/>
              <a:buChar char="•"/>
              <a:tabLst/>
              <a:defRPr sz="1600"/>
            </a:lvl3pPr>
            <a:lvl4pPr marL="898525" indent="-177800">
              <a:buClr>
                <a:schemeClr val="bg1">
                  <a:lumMod val="50000"/>
                </a:schemeClr>
              </a:buClr>
              <a:buSzPct val="90000"/>
              <a:buFont typeface="Arial" panose="020B0604020202020204" pitchFamily="34" charset="0"/>
              <a:buChar char="−"/>
              <a:tabLst>
                <a:tab pos="898525" algn="l"/>
              </a:tabLst>
              <a:defRPr sz="1400" b="0">
                <a:latin typeface="맑은 고딕" pitchFamily="50" charset="-127"/>
                <a:ea typeface="맑은 고딕" pitchFamily="50" charset="-127"/>
              </a:defRPr>
            </a:lvl4pPr>
            <a:lvl5pPr>
              <a:defRPr sz="1200"/>
            </a:lvl5pPr>
          </a:lstStyle>
          <a:p>
            <a:pPr lvl="0"/>
            <a:r>
              <a:rPr lang="ko-KR" altLang="en-US" noProof="0" dirty="0"/>
              <a:t>마스터 텍스트 스타일을 편집합니다</a:t>
            </a:r>
          </a:p>
          <a:p>
            <a:pPr lvl="1"/>
            <a:r>
              <a:rPr lang="ko-KR" altLang="en-US" noProof="0" dirty="0"/>
              <a:t>둘째 수준</a:t>
            </a:r>
          </a:p>
          <a:p>
            <a:pPr lvl="2"/>
            <a:r>
              <a:rPr lang="ko-KR" altLang="en-US" noProof="0" dirty="0"/>
              <a:t>셋째 수준</a:t>
            </a:r>
          </a:p>
          <a:p>
            <a:pPr lvl="3"/>
            <a:r>
              <a:rPr lang="ko-KR" altLang="en-US" noProof="0" dirty="0"/>
              <a:t>넷째 수준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6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6663394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7" descr="Light horizontal"/>
          <p:cNvSpPr>
            <a:spLocks noChangeArrowheads="1"/>
          </p:cNvSpPr>
          <p:nvPr/>
        </p:nvSpPr>
        <p:spPr bwMode="gray">
          <a:xfrm>
            <a:off x="-9525" y="0"/>
            <a:ext cx="238125" cy="6858000"/>
          </a:xfrm>
          <a:prstGeom prst="rect">
            <a:avLst/>
          </a:prstGeom>
          <a:pattFill prst="ltHorz">
            <a:fgClr>
              <a:srgbClr val="C0C0C0"/>
            </a:fgClr>
            <a:bgClr>
              <a:srgbClr val="FFFFFF"/>
            </a:bgClr>
          </a:pattFill>
          <a:ln w="0" algn="ctr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0" hangingPunct="0">
              <a:defRPr/>
            </a:pPr>
            <a:endParaRPr lang="ko-KR" altLang="en-US">
              <a:solidFill>
                <a:srgbClr val="1D4940"/>
              </a:solidFill>
            </a:endParaRPr>
          </a:p>
        </p:txBody>
      </p:sp>
      <p:sp>
        <p:nvSpPr>
          <p:cNvPr id="1028" name="Rectangle 18"/>
          <p:cNvSpPr>
            <a:spLocks noChangeArrowheads="1"/>
          </p:cNvSpPr>
          <p:nvPr userDrawn="1"/>
        </p:nvSpPr>
        <p:spPr bwMode="auto">
          <a:xfrm>
            <a:off x="8100392" y="6516688"/>
            <a:ext cx="967408" cy="265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algn="r"/>
            <a:fld id="{E5A18F57-D258-470C-BB46-B83A1BEE3C43}" type="slidenum">
              <a:rPr lang="ko-KR" altLang="en-US" sz="1200">
                <a:solidFill>
                  <a:srgbClr val="452103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pPr algn="r"/>
              <a:t>‹#›</a:t>
            </a:fld>
            <a:r>
              <a:rPr lang="en-US" altLang="ko-KR" sz="1200" dirty="0" smtClean="0">
                <a:solidFill>
                  <a:srgbClr val="452103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/46</a:t>
            </a:r>
            <a:endParaRPr lang="en-US" altLang="ko-KR" sz="1200" dirty="0">
              <a:solidFill>
                <a:srgbClr val="452103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029" name="텍스트 개체 틀 22"/>
          <p:cNvSpPr>
            <a:spLocks noGrp="1"/>
          </p:cNvSpPr>
          <p:nvPr>
            <p:ph type="body" idx="1"/>
          </p:nvPr>
        </p:nvSpPr>
        <p:spPr bwMode="auto">
          <a:xfrm>
            <a:off x="228600" y="931863"/>
            <a:ext cx="8686800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endParaRPr lang="en-US" altLang="ko-KR" dirty="0"/>
          </a:p>
        </p:txBody>
      </p:sp>
      <p:sp>
        <p:nvSpPr>
          <p:cNvPr id="1030" name="제목 개체 틀 23"/>
          <p:cNvSpPr>
            <a:spLocks noGrp="1"/>
          </p:cNvSpPr>
          <p:nvPr>
            <p:ph type="title"/>
          </p:nvPr>
        </p:nvSpPr>
        <p:spPr bwMode="auto">
          <a:xfrm>
            <a:off x="227013" y="82550"/>
            <a:ext cx="7559675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제목 스타일 편집</a:t>
            </a:r>
          </a:p>
        </p:txBody>
      </p:sp>
      <p:sp>
        <p:nvSpPr>
          <p:cNvPr id="1031" name="Freeform 126"/>
          <p:cNvSpPr>
            <a:spLocks/>
          </p:cNvSpPr>
          <p:nvPr/>
        </p:nvSpPr>
        <p:spPr bwMode="gray">
          <a:xfrm>
            <a:off x="-12700" y="342900"/>
            <a:ext cx="6032500" cy="679450"/>
          </a:xfrm>
          <a:custGeom>
            <a:avLst/>
            <a:gdLst>
              <a:gd name="T0" fmla="*/ 0 w 3800"/>
              <a:gd name="T1" fmla="*/ 0 h 428"/>
              <a:gd name="T2" fmla="*/ 6032500 w 3800"/>
              <a:gd name="T3" fmla="*/ 0 h 428"/>
              <a:gd name="T4" fmla="*/ 5486400 w 3800"/>
              <a:gd name="T5" fmla="*/ 679450 h 42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3800" h="428">
                <a:moveTo>
                  <a:pt x="0" y="0"/>
                </a:moveTo>
                <a:lnTo>
                  <a:pt x="3800" y="0"/>
                </a:lnTo>
                <a:lnTo>
                  <a:pt x="3456" y="428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ko-KR" altLang="en-US"/>
          </a:p>
        </p:txBody>
      </p:sp>
      <p:grpSp>
        <p:nvGrpSpPr>
          <p:cNvPr id="3" name="Group 192"/>
          <p:cNvGrpSpPr>
            <a:grpSpLocks/>
          </p:cNvGrpSpPr>
          <p:nvPr userDrawn="1"/>
        </p:nvGrpSpPr>
        <p:grpSpPr bwMode="auto">
          <a:xfrm>
            <a:off x="226419" y="668709"/>
            <a:ext cx="8675591" cy="131762"/>
            <a:chOff x="192" y="446"/>
            <a:chExt cx="5513" cy="78"/>
          </a:xfrm>
          <a:solidFill>
            <a:srgbClr val="92D050"/>
          </a:solidFill>
        </p:grpSpPr>
        <p:sp>
          <p:nvSpPr>
            <p:cNvPr id="27" name="Rectangle 193"/>
            <p:cNvSpPr>
              <a:spLocks noChangeArrowheads="1"/>
            </p:cNvSpPr>
            <p:nvPr/>
          </p:nvSpPr>
          <p:spPr bwMode="gray">
            <a:xfrm>
              <a:off x="192" y="446"/>
              <a:ext cx="1488" cy="78"/>
            </a:xfrm>
            <a:prstGeom prst="rect">
              <a:avLst/>
            </a:prstGeom>
            <a:solidFill>
              <a:srgbClr val="50C1BE"/>
            </a:solidFill>
            <a:ln w="9525">
              <a:solidFill>
                <a:srgbClr val="92D05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latinLnBrk="0">
                <a:defRPr/>
              </a:pPr>
              <a:endParaRPr kumimoji="0" lang="ko-KR" altLang="en-US" sz="1800">
                <a:solidFill>
                  <a:srgbClr val="000000"/>
                </a:solidFill>
                <a:latin typeface="Arial" charset="0"/>
                <a:ea typeface="굴림" charset="-127"/>
              </a:endParaRPr>
            </a:p>
          </p:txBody>
        </p:sp>
        <p:sp>
          <p:nvSpPr>
            <p:cNvPr id="28" name="Line 194"/>
            <p:cNvSpPr>
              <a:spLocks noChangeShapeType="1"/>
            </p:cNvSpPr>
            <p:nvPr userDrawn="1"/>
          </p:nvSpPr>
          <p:spPr bwMode="gray">
            <a:xfrm>
              <a:off x="192" y="519"/>
              <a:ext cx="5513" cy="0"/>
            </a:xfrm>
            <a:prstGeom prst="line">
              <a:avLst/>
            </a:prstGeom>
            <a:ln>
              <a:solidFill>
                <a:srgbClr val="191E70"/>
              </a:solidFill>
              <a:headEnd/>
              <a:tailEnd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/>
            <a:lstStyle/>
            <a:p>
              <a:pPr latinLnBrk="0">
                <a:defRPr/>
              </a:pPr>
              <a:endParaRPr kumimoji="0" lang="ko-KR" altLang="en-US" sz="1800">
                <a:solidFill>
                  <a:srgbClr val="000000"/>
                </a:solidFill>
                <a:latin typeface="Arial" charset="0"/>
                <a:ea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395346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70" r:id="rId1"/>
    <p:sldLayoutId id="2147484671" r:id="rId2"/>
    <p:sldLayoutId id="2147484672" r:id="rId3"/>
  </p:sldLayoutIdLst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sz="2600" b="1" kern="1200">
          <a:solidFill>
            <a:srgbClr val="191D76"/>
          </a:solidFill>
          <a:latin typeface="HY견고딕" pitchFamily="18" charset="-127"/>
          <a:ea typeface="HY견고딕" pitchFamily="18" charset="-127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sz="2800">
          <a:solidFill>
            <a:srgbClr val="660033"/>
          </a:solidFill>
          <a:latin typeface="HY견고딕" pitchFamily="18" charset="-127"/>
          <a:ea typeface="HY견고딕" pitchFamily="18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sz="2800">
          <a:solidFill>
            <a:srgbClr val="660033"/>
          </a:solidFill>
          <a:latin typeface="HY견고딕" pitchFamily="18" charset="-127"/>
          <a:ea typeface="HY견고딕" pitchFamily="18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sz="2800">
          <a:solidFill>
            <a:srgbClr val="660033"/>
          </a:solidFill>
          <a:latin typeface="HY견고딕" pitchFamily="18" charset="-127"/>
          <a:ea typeface="HY견고딕" pitchFamily="18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sz="2800">
          <a:solidFill>
            <a:srgbClr val="660033"/>
          </a:solidFill>
          <a:latin typeface="HY견고딕" pitchFamily="18" charset="-127"/>
          <a:ea typeface="HY견고딕" pitchFamily="18" charset="-127"/>
        </a:defRPr>
      </a:lvl5pPr>
      <a:lvl6pPr marL="457200" algn="l" rtl="0" eaLnBrk="1" fontAlgn="base" latinLnBrk="1" hangingPunct="1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HY견고딕" pitchFamily="18" charset="-127"/>
          <a:ea typeface="HY견고딕" pitchFamily="18" charset="-127"/>
        </a:defRPr>
      </a:lvl6pPr>
      <a:lvl7pPr marL="914400" algn="l" rtl="0" eaLnBrk="1" fontAlgn="base" latinLnBrk="1" hangingPunct="1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HY견고딕" pitchFamily="18" charset="-127"/>
          <a:ea typeface="HY견고딕" pitchFamily="18" charset="-127"/>
        </a:defRPr>
      </a:lvl7pPr>
      <a:lvl8pPr marL="1371600" algn="l" rtl="0" eaLnBrk="1" fontAlgn="base" latinLnBrk="1" hangingPunct="1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HY견고딕" pitchFamily="18" charset="-127"/>
          <a:ea typeface="HY견고딕" pitchFamily="18" charset="-127"/>
        </a:defRPr>
      </a:lvl8pPr>
      <a:lvl9pPr marL="1828800" algn="l" rtl="0" eaLnBrk="1" fontAlgn="base" latinLnBrk="1" hangingPunct="1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HY견고딕" pitchFamily="18" charset="-127"/>
          <a:ea typeface="HY견고딕" pitchFamily="18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ts val="100"/>
        </a:spcAft>
        <a:buClr>
          <a:srgbClr val="5A8DDC"/>
        </a:buClr>
        <a:buFont typeface="Wingdings" panose="05000000000000000000" pitchFamily="2" charset="2"/>
        <a:buChar char="v"/>
        <a:defRPr sz="2200" b="1" kern="1200">
          <a:solidFill>
            <a:schemeClr val="tx1"/>
          </a:solidFill>
          <a:latin typeface="+mn-ea"/>
          <a:ea typeface="+mn-ea"/>
          <a:cs typeface="+mn-cs"/>
        </a:defRPr>
      </a:lvl1pPr>
      <a:lvl2pPr marL="539750" indent="-182563" algn="l" rtl="0" eaLnBrk="0" fontAlgn="base" latinLnBrk="1" hangingPunct="0">
        <a:spcBef>
          <a:spcPct val="20000"/>
        </a:spcBef>
        <a:spcAft>
          <a:spcPts val="100"/>
        </a:spcAft>
        <a:buClr>
          <a:srgbClr val="B1AE6B"/>
        </a:buClr>
        <a:buFont typeface="Wingdings" panose="05000000000000000000" pitchFamily="2" charset="2"/>
        <a:buChar char="§"/>
        <a:defRPr sz="1900" kern="1200">
          <a:solidFill>
            <a:schemeClr val="tx1"/>
          </a:solidFill>
          <a:latin typeface="+mn-ea"/>
          <a:ea typeface="+mn-ea"/>
          <a:cs typeface="+mn-cs"/>
        </a:defRPr>
      </a:lvl2pPr>
      <a:lvl3pPr marL="720725" indent="-185738" algn="l" rtl="0" eaLnBrk="0" fontAlgn="base" latinLnBrk="1" hangingPunct="0">
        <a:spcBef>
          <a:spcPct val="20000"/>
        </a:spcBef>
        <a:spcAft>
          <a:spcPts val="100"/>
        </a:spcAft>
        <a:buClr>
          <a:srgbClr val="ADB9AD"/>
        </a:buClr>
        <a:buChar char="•"/>
        <a:defRPr sz="1700" kern="1200">
          <a:solidFill>
            <a:schemeClr val="tx1"/>
          </a:solidFill>
          <a:latin typeface="+mn-ea"/>
          <a:ea typeface="+mn-ea"/>
          <a:cs typeface="+mn-cs"/>
        </a:defRPr>
      </a:lvl3pPr>
      <a:lvl4pPr marL="1162050" indent="-2667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600" kern="1200">
          <a:solidFill>
            <a:schemeClr val="tx1"/>
          </a:solidFill>
          <a:latin typeface="HY견고딕" pitchFamily="18" charset="-127"/>
          <a:ea typeface="HY견고딕" pitchFamily="18" charset="-127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kern="1200">
          <a:solidFill>
            <a:schemeClr val="tx1"/>
          </a:solidFill>
          <a:latin typeface="HY견고딕" pitchFamily="18" charset="-127"/>
          <a:ea typeface="HY견고딕" pitchFamily="18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2.png"/><Relationship Id="rId4" Type="http://schemas.openxmlformats.org/officeDocument/2006/relationships/image" Target="../media/image5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WordArt 436"/>
          <p:cNvSpPr>
            <a:spLocks noChangeArrowheads="1" noChangeShapeType="1" noTextEdit="1"/>
          </p:cNvSpPr>
          <p:nvPr/>
        </p:nvSpPr>
        <p:spPr bwMode="auto">
          <a:xfrm>
            <a:off x="1701833" y="3914710"/>
            <a:ext cx="533400" cy="1080000"/>
          </a:xfrm>
          <a:prstGeom prst="rect">
            <a:avLst/>
          </a:prstGeom>
          <a:ln>
            <a:noFill/>
          </a:ln>
        </p:spPr>
        <p:txBody>
          <a:bodyPr wrap="none" fromWordArt="1">
            <a:prstTxWarp prst="textCascadeUp">
              <a:avLst>
                <a:gd name="adj" fmla="val 99838"/>
              </a:avLst>
            </a:prstTxWarp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latinLnBrk="0" hangingPunct="0">
              <a:defRPr/>
            </a:pPr>
            <a:r>
              <a:rPr kumimoji="0" lang="en-US" altLang="ko-KR" sz="4800" b="1" i="1" kern="10" spc="150" dirty="0">
                <a:ln w="11430">
                  <a:solidFill>
                    <a:srgbClr val="452103"/>
                  </a:solidFill>
                </a:ln>
                <a:solidFill>
                  <a:schemeClr val="accent5">
                    <a:lumMod val="75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휴먼둥근헤드라인"/>
                <a:ea typeface="휴먼둥근헤드라인"/>
              </a:rPr>
              <a:t>1</a:t>
            </a:r>
            <a:endParaRPr kumimoji="0" lang="ko-KR" altLang="en-US" sz="4800" b="1" i="1" kern="10" spc="150" dirty="0">
              <a:ln w="11430">
                <a:solidFill>
                  <a:srgbClr val="452103"/>
                </a:solidFill>
              </a:ln>
              <a:solidFill>
                <a:schemeClr val="accent5">
                  <a:lumMod val="75000"/>
                </a:schemeClr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휴먼둥근헤드라인"/>
              <a:ea typeface="휴먼둥근헤드라인"/>
            </a:endParaRPr>
          </a:p>
        </p:txBody>
      </p:sp>
      <p:sp>
        <p:nvSpPr>
          <p:cNvPr id="5123" name="제목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JSP </a:t>
            </a:r>
            <a:r>
              <a:rPr lang="ko-KR" altLang="en-US" dirty="0"/>
              <a:t>개요</a:t>
            </a:r>
          </a:p>
        </p:txBody>
      </p:sp>
    </p:spTree>
  </p:cSld>
  <p:clrMapOvr>
    <a:masterClrMapping/>
  </p:clrMapOvr>
  <p:transition>
    <p:zoom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/>
              <a:t>JSP </a:t>
            </a:r>
            <a:r>
              <a:rPr lang="ko-KR" altLang="en-US" dirty="0"/>
              <a:t>생명주기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67A2974C-7739-4357-8BA1-6512988C56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웹과 </a:t>
            </a:r>
            <a:r>
              <a:rPr lang="en-US" altLang="ko-KR" dirty="0"/>
              <a:t>JSP </a:t>
            </a:r>
            <a:r>
              <a:rPr lang="ko-KR" altLang="en-US" dirty="0"/>
              <a:t>프로그래밍 이해하기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765636"/>
            <a:ext cx="8280920" cy="329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183810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/>
              <a:t>JSP </a:t>
            </a:r>
            <a:r>
              <a:rPr lang="ko-KR" altLang="en-US" dirty="0"/>
              <a:t>개발 환경 도구</a:t>
            </a:r>
            <a:endParaRPr lang="en-US" altLang="ko-KR" dirty="0"/>
          </a:p>
          <a:p>
            <a:pPr lvl="1"/>
            <a:r>
              <a:rPr lang="ko-KR" altLang="en-US" dirty="0"/>
              <a:t>자바 개발환경 </a:t>
            </a:r>
            <a:r>
              <a:rPr lang="en-US" altLang="ko-KR" dirty="0"/>
              <a:t>: JDK</a:t>
            </a:r>
          </a:p>
          <a:p>
            <a:pPr lvl="1"/>
            <a:r>
              <a:rPr lang="ko-KR" altLang="en-US" dirty="0"/>
              <a:t>웹서버 </a:t>
            </a:r>
            <a:r>
              <a:rPr lang="en-US" altLang="ko-KR" dirty="0"/>
              <a:t>: </a:t>
            </a:r>
            <a:r>
              <a:rPr lang="ko-KR" altLang="en-US" dirty="0" err="1"/>
              <a:t>톰캣</a:t>
            </a:r>
            <a:endParaRPr lang="en-US" altLang="ko-KR" dirty="0"/>
          </a:p>
          <a:p>
            <a:pPr lvl="1"/>
            <a:r>
              <a:rPr lang="ko-KR" altLang="en-US" dirty="0"/>
              <a:t>통합 개발 환경 </a:t>
            </a:r>
            <a:r>
              <a:rPr lang="en-US" altLang="ko-KR" dirty="0"/>
              <a:t>:</a:t>
            </a:r>
            <a:r>
              <a:rPr lang="ko-KR" altLang="en-US" dirty="0"/>
              <a:t>이클립스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7E7A18D-D4D2-45D7-9F89-F0CB92B28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JSP </a:t>
            </a:r>
            <a:r>
              <a:rPr lang="ko-KR" altLang="en-US" dirty="0"/>
              <a:t>개발 환경 구축하기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625824"/>
            <a:ext cx="8532440" cy="36215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731670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자바 설치하고 환경 설정하기</a:t>
            </a:r>
            <a:endParaRPr lang="en-US" altLang="ko-KR" dirty="0"/>
          </a:p>
          <a:p>
            <a:pPr lvl="1"/>
            <a:r>
              <a:rPr lang="ko-KR" altLang="en-US" kern="0" dirty="0">
                <a:solidFill>
                  <a:srgbClr val="000000"/>
                </a:solidFill>
              </a:rPr>
              <a:t>자바 개발 키트</a:t>
            </a:r>
            <a:endParaRPr lang="en-US" altLang="ko-KR" kern="0" dirty="0">
              <a:solidFill>
                <a:srgbClr val="000000"/>
              </a:solidFill>
            </a:endParaRPr>
          </a:p>
          <a:p>
            <a:pPr lvl="2"/>
            <a:r>
              <a:rPr lang="en-US" altLang="ko-KR" kern="0" dirty="0">
                <a:solidFill>
                  <a:srgbClr val="000000"/>
                </a:solidFill>
              </a:rPr>
              <a:t>JDK(Java Development Kit)</a:t>
            </a:r>
            <a:endParaRPr lang="ko-KR" altLang="en-US" dirty="0"/>
          </a:p>
          <a:p>
            <a:pPr lvl="1"/>
            <a:r>
              <a:rPr lang="ko-KR" altLang="en-US" kern="0" dirty="0">
                <a:solidFill>
                  <a:srgbClr val="000000"/>
                </a:solidFill>
              </a:rPr>
              <a:t>자바 실행 환경</a:t>
            </a:r>
            <a:endParaRPr lang="en-US" altLang="ko-KR" kern="0" dirty="0">
              <a:solidFill>
                <a:srgbClr val="000000"/>
              </a:solidFill>
            </a:endParaRPr>
          </a:p>
          <a:p>
            <a:pPr lvl="2"/>
            <a:r>
              <a:rPr lang="en-US" altLang="ko-KR" kern="0" dirty="0">
                <a:solidFill>
                  <a:srgbClr val="000000"/>
                </a:solidFill>
              </a:rPr>
              <a:t>JRE(Java Runtime Environment)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901C743-8982-4622-9860-C023ED3365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JSP </a:t>
            </a:r>
            <a:r>
              <a:rPr lang="ko-KR" altLang="en-US" dirty="0"/>
              <a:t>개발 환경 구축하기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0236" y="2852936"/>
            <a:ext cx="3672408" cy="31638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268373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357187" lvl="1" indent="0">
              <a:buNone/>
            </a:pPr>
            <a:r>
              <a:rPr lang="en-US" altLang="ko-KR" dirty="0"/>
              <a:t>1. </a:t>
            </a:r>
            <a:r>
              <a:rPr lang="ko-KR" altLang="en-US" dirty="0"/>
              <a:t>오라클 사이트에 접속하기</a:t>
            </a:r>
            <a:endParaRPr lang="en-US" altLang="ko-KR" dirty="0"/>
          </a:p>
          <a:p>
            <a:pPr lvl="2"/>
            <a:r>
              <a:rPr lang="en-US" altLang="ko-KR" dirty="0"/>
              <a:t>http://www.oracle.com/kr/java</a:t>
            </a:r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CE4B885-742A-4D88-B6B8-1E489EAE5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JSP </a:t>
            </a:r>
            <a:r>
              <a:rPr lang="ko-KR" altLang="en-US" dirty="0"/>
              <a:t>개발 환경 구축하기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331641" y="1287543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80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013" y="898628"/>
            <a:ext cx="8497366" cy="504825"/>
          </a:xfrm>
          <a:prstGeom prst="rect">
            <a:avLst/>
          </a:prstGeom>
        </p:spPr>
      </p:pic>
      <p:grpSp>
        <p:nvGrpSpPr>
          <p:cNvPr id="7" name="그룹 6"/>
          <p:cNvGrpSpPr/>
          <p:nvPr/>
        </p:nvGrpSpPr>
        <p:grpSpPr>
          <a:xfrm>
            <a:off x="827584" y="2492896"/>
            <a:ext cx="7613286" cy="3634591"/>
            <a:chOff x="827584" y="2492896"/>
            <a:chExt cx="7613286" cy="3634591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7584" y="2492896"/>
              <a:ext cx="7613286" cy="36345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" name="직사각형 2"/>
            <p:cNvSpPr/>
            <p:nvPr/>
          </p:nvSpPr>
          <p:spPr>
            <a:xfrm>
              <a:off x="7631848" y="2924944"/>
              <a:ext cx="712879" cy="26138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 smtClean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005953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6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pPr marL="357187" lvl="1" indent="0">
              <a:buNone/>
            </a:pPr>
            <a:r>
              <a:rPr lang="en-US" altLang="ko-KR" dirty="0"/>
              <a:t>2</a:t>
            </a:r>
            <a:r>
              <a:rPr lang="en-US" altLang="ko-KR" dirty="0" smtClean="0"/>
              <a:t>. JDK </a:t>
            </a:r>
            <a:r>
              <a:rPr lang="ko-KR" altLang="en-US" dirty="0"/>
              <a:t>선택하기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D946C1F-1EC0-4E57-B6BD-F5D89E8260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JSP </a:t>
            </a:r>
            <a:r>
              <a:rPr lang="ko-KR" altLang="en-US" dirty="0"/>
              <a:t>개발 환경 구축하기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2076873" y="2446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80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619673" y="1287543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80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907951"/>
            <a:ext cx="8497366" cy="504825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899593" y="2420888"/>
            <a:ext cx="6264696" cy="3168352"/>
            <a:chOff x="4393224" y="1772816"/>
            <a:chExt cx="4361015" cy="2232248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93224" y="1772816"/>
              <a:ext cx="4361015" cy="22322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0" name="직사각형 9"/>
            <p:cNvSpPr/>
            <p:nvPr/>
          </p:nvSpPr>
          <p:spPr>
            <a:xfrm>
              <a:off x="6793110" y="3302402"/>
              <a:ext cx="948842" cy="21602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 smtClean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965109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6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pPr marL="357187" lvl="1" indent="0">
              <a:buNone/>
            </a:pPr>
            <a:r>
              <a:rPr lang="en-US" altLang="ko-KR" dirty="0" smtClean="0"/>
              <a:t>3</a:t>
            </a:r>
            <a:r>
              <a:rPr lang="en-US" altLang="ko-KR" dirty="0"/>
              <a:t>. </a:t>
            </a:r>
            <a:r>
              <a:rPr lang="ko-KR" altLang="en-US" dirty="0"/>
              <a:t>라이선스 동의 및 </a:t>
            </a:r>
            <a:r>
              <a:rPr lang="ko-KR" altLang="en-US" dirty="0" smtClean="0"/>
              <a:t>운영체제 </a:t>
            </a:r>
            <a:r>
              <a:rPr lang="ko-KR" altLang="en-US" dirty="0"/>
              <a:t>버전에 맞는 설치 파일 선택하기</a:t>
            </a: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D946C1F-1EC0-4E57-B6BD-F5D89E8260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JSP </a:t>
            </a:r>
            <a:r>
              <a:rPr lang="ko-KR" altLang="en-US" dirty="0"/>
              <a:t>개발 환경 구축하기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619673" y="1287543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80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907951"/>
            <a:ext cx="8497366" cy="504825"/>
          </a:xfrm>
          <a:prstGeom prst="rect">
            <a:avLst/>
          </a:prstGeom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670" y="2276872"/>
            <a:ext cx="6811859" cy="42657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382373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pPr marL="357187" lvl="1" indent="0">
              <a:buNone/>
            </a:pPr>
            <a:r>
              <a:rPr lang="en-US" altLang="ko-KR" dirty="0"/>
              <a:t>4. </a:t>
            </a:r>
            <a:r>
              <a:rPr lang="ko-KR" altLang="en-US" dirty="0"/>
              <a:t>자바 설치하기</a:t>
            </a: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7823FBA-7288-42BB-AC77-588ED1F35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JSP </a:t>
            </a:r>
            <a:r>
              <a:rPr lang="ko-KR" altLang="en-US" dirty="0"/>
              <a:t>개발 환경 구축하기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899593" y="1647583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800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098" y="942755"/>
            <a:ext cx="8497366" cy="504825"/>
          </a:xfrm>
          <a:prstGeom prst="rect">
            <a:avLst/>
          </a:prstGeom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420888"/>
            <a:ext cx="8430532" cy="34840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606514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357187" lvl="1" indent="0">
              <a:buNone/>
            </a:pPr>
            <a:r>
              <a:rPr lang="en-US" altLang="ko-KR" dirty="0"/>
              <a:t>1. [</a:t>
            </a:r>
            <a:r>
              <a:rPr lang="ko-KR" altLang="en-US" dirty="0"/>
              <a:t>환경 변수</a:t>
            </a:r>
            <a:r>
              <a:rPr lang="en-US" altLang="ko-KR" dirty="0"/>
              <a:t>] </a:t>
            </a:r>
            <a:r>
              <a:rPr lang="ko-KR" altLang="en-US" dirty="0"/>
              <a:t>대화상자 열기</a:t>
            </a: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D2E0F50-D490-47C0-8106-FF8672120C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JSP </a:t>
            </a:r>
            <a:r>
              <a:rPr lang="ko-KR" altLang="en-US" dirty="0"/>
              <a:t>개발 환경 구축하기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683569" y="1791599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80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013" y="897859"/>
            <a:ext cx="8474902" cy="504825"/>
          </a:xfrm>
          <a:prstGeom prst="rect">
            <a:avLst/>
          </a:prstGeom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276872"/>
            <a:ext cx="6776311" cy="385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309440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pPr marL="357187" lvl="1" indent="0">
              <a:buNone/>
            </a:pPr>
            <a:r>
              <a:rPr lang="en-US" altLang="ko-KR" dirty="0"/>
              <a:t>2. </a:t>
            </a:r>
            <a:r>
              <a:rPr lang="ko-KR" altLang="en-US" dirty="0"/>
              <a:t>자바 환경 변수 설정하기</a:t>
            </a: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9565DA2-317C-427B-B907-AA1155983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JSP </a:t>
            </a:r>
            <a:r>
              <a:rPr lang="ko-KR" altLang="en-US" dirty="0"/>
              <a:t>개발 환경 구축하기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1403649" y="96972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80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908720"/>
            <a:ext cx="8474902" cy="504825"/>
          </a:xfrm>
          <a:prstGeom prst="rect">
            <a:avLst/>
          </a:prstGeom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2276872"/>
            <a:ext cx="6192599" cy="43465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937543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altLang="ko-KR" dirty="0"/>
          </a:p>
          <a:p>
            <a:pPr lvl="1"/>
            <a:endParaRPr lang="en-US" altLang="ko-KR" dirty="0"/>
          </a:p>
          <a:p>
            <a:pPr marL="357187" lvl="1" indent="0">
              <a:buNone/>
            </a:pPr>
            <a:r>
              <a:rPr lang="en-US" altLang="ko-KR" dirty="0"/>
              <a:t>3. </a:t>
            </a:r>
            <a:r>
              <a:rPr lang="ko-KR" altLang="en-US" dirty="0"/>
              <a:t>자바에 설정한 환경 변수 확인하기</a:t>
            </a: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7496C94-F3E4-44F3-8102-57DB53635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JSP </a:t>
            </a:r>
            <a:r>
              <a:rPr lang="ko-KR" altLang="en-US" dirty="0"/>
              <a:t>개발 환경 구축하기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179513" y="48129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80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907951"/>
            <a:ext cx="8474902" cy="504825"/>
          </a:xfrm>
          <a:prstGeom prst="rect">
            <a:avLst/>
          </a:prstGeom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2709862"/>
            <a:ext cx="6057900" cy="1438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174388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>
            <a:extLst>
              <a:ext uri="{FF2B5EF4-FFF2-40B4-BE49-F238E27FC236}">
                <a16:creationId xmlns:a16="http://schemas.microsoft.com/office/drawing/2014/main" id="{15179EC9-C880-4310-8BB5-61D6DEA36D93}"/>
              </a:ext>
            </a:extLst>
          </p:cNvPr>
          <p:cNvSpPr/>
          <p:nvPr/>
        </p:nvSpPr>
        <p:spPr>
          <a:xfrm>
            <a:off x="1087060" y="1155049"/>
            <a:ext cx="7085340" cy="545486"/>
          </a:xfrm>
          <a:prstGeom prst="rect">
            <a:avLst/>
          </a:prstGeom>
          <a:solidFill>
            <a:srgbClr val="D6E7E6"/>
          </a:solidFill>
          <a:ln w="12700">
            <a:solidFill>
              <a:srgbClr val="40C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b="1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4" name="TextBox 12">
            <a:extLst>
              <a:ext uri="{FF2B5EF4-FFF2-40B4-BE49-F238E27FC236}">
                <a16:creationId xmlns:a16="http://schemas.microsoft.com/office/drawing/2014/main" id="{0C793EB3-440C-4247-96D7-06FEFF4152E4}"/>
              </a:ext>
            </a:extLst>
          </p:cNvPr>
          <p:cNvSpPr txBox="1"/>
          <p:nvPr/>
        </p:nvSpPr>
        <p:spPr bwMode="auto">
          <a:xfrm>
            <a:off x="1683837" y="1249874"/>
            <a:ext cx="6188110" cy="369332"/>
          </a:xfrm>
          <a:prstGeom prst="rect">
            <a:avLst/>
          </a:prstGeom>
          <a:noFill/>
          <a:effectLst/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웹과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JSP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프로그래밍 이해하기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174CD31-BF8A-404E-B363-1815188385BA}"/>
              </a:ext>
            </a:extLst>
          </p:cNvPr>
          <p:cNvSpPr/>
          <p:nvPr/>
        </p:nvSpPr>
        <p:spPr>
          <a:xfrm>
            <a:off x="755576" y="1124744"/>
            <a:ext cx="662971" cy="606096"/>
          </a:xfrm>
          <a:prstGeom prst="ellipse">
            <a:avLst/>
          </a:prstGeom>
          <a:solidFill>
            <a:srgbClr val="98D2D0"/>
          </a:solidFill>
          <a:ln w="12700">
            <a:solidFill>
              <a:schemeClr val="accent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rgbClr val="50C1BE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635BFB-0E90-4908-8D89-928DE4D56A3C}"/>
              </a:ext>
            </a:extLst>
          </p:cNvPr>
          <p:cNvSpPr txBox="1"/>
          <p:nvPr/>
        </p:nvSpPr>
        <p:spPr>
          <a:xfrm>
            <a:off x="879457" y="1205394"/>
            <a:ext cx="415209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17928F"/>
                </a:solidFill>
                <a:cs typeface="Arial" pitchFamily="34" charset="0"/>
              </a:rPr>
              <a:t>1</a:t>
            </a:r>
            <a:endParaRPr lang="ko-KR" altLang="en-US" sz="2400" b="1" dirty="0">
              <a:solidFill>
                <a:srgbClr val="17928F"/>
              </a:solidFill>
              <a:cs typeface="Arial" pitchFamily="34" charset="0"/>
            </a:endParaRPr>
          </a:p>
        </p:txBody>
      </p:sp>
      <p:sp>
        <p:nvSpPr>
          <p:cNvPr id="7" name="Rectangle 31">
            <a:extLst>
              <a:ext uri="{FF2B5EF4-FFF2-40B4-BE49-F238E27FC236}">
                <a16:creationId xmlns:a16="http://schemas.microsoft.com/office/drawing/2014/main" id="{0607668C-84D6-4A78-8A81-16F0A5C1BD5E}"/>
              </a:ext>
            </a:extLst>
          </p:cNvPr>
          <p:cNvSpPr/>
          <p:nvPr/>
        </p:nvSpPr>
        <p:spPr>
          <a:xfrm>
            <a:off x="1059502" y="1803122"/>
            <a:ext cx="7116018" cy="545486"/>
          </a:xfrm>
          <a:prstGeom prst="rect">
            <a:avLst/>
          </a:prstGeom>
          <a:solidFill>
            <a:srgbClr val="D6E7E6"/>
          </a:solidFill>
          <a:ln w="12700">
            <a:solidFill>
              <a:srgbClr val="40C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b="1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8" name="TextBox 12">
            <a:extLst>
              <a:ext uri="{FF2B5EF4-FFF2-40B4-BE49-F238E27FC236}">
                <a16:creationId xmlns:a16="http://schemas.microsoft.com/office/drawing/2014/main" id="{C0A8F129-DFB5-41CC-A1A3-36627220DCD5}"/>
              </a:ext>
            </a:extLst>
          </p:cNvPr>
          <p:cNvSpPr txBox="1"/>
          <p:nvPr/>
        </p:nvSpPr>
        <p:spPr bwMode="auto">
          <a:xfrm>
            <a:off x="1683837" y="1897947"/>
            <a:ext cx="6188110" cy="369332"/>
          </a:xfrm>
          <a:prstGeom prst="rect">
            <a:avLst/>
          </a:prstGeom>
          <a:noFill/>
          <a:effectLst/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JSP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개발 환경 구축하기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Oval 33">
            <a:extLst>
              <a:ext uri="{FF2B5EF4-FFF2-40B4-BE49-F238E27FC236}">
                <a16:creationId xmlns:a16="http://schemas.microsoft.com/office/drawing/2014/main" id="{8EA7DCCE-EAAA-4A91-8FCD-B6647EED91CE}"/>
              </a:ext>
            </a:extLst>
          </p:cNvPr>
          <p:cNvSpPr/>
          <p:nvPr/>
        </p:nvSpPr>
        <p:spPr>
          <a:xfrm>
            <a:off x="755576" y="1772816"/>
            <a:ext cx="662971" cy="606096"/>
          </a:xfrm>
          <a:prstGeom prst="ellipse">
            <a:avLst/>
          </a:prstGeom>
          <a:solidFill>
            <a:srgbClr val="98D2D0"/>
          </a:solidFill>
          <a:ln w="12700">
            <a:solidFill>
              <a:srgbClr val="40C4C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rgbClr val="50C1BE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853CBAF-0D9A-48E8-8B23-5E54A35CD307}"/>
              </a:ext>
            </a:extLst>
          </p:cNvPr>
          <p:cNvSpPr txBox="1"/>
          <p:nvPr/>
        </p:nvSpPr>
        <p:spPr>
          <a:xfrm>
            <a:off x="879457" y="1853467"/>
            <a:ext cx="415209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17928F"/>
                </a:solidFill>
                <a:cs typeface="Arial" pitchFamily="34" charset="0"/>
              </a:rPr>
              <a:t>2</a:t>
            </a:r>
            <a:endParaRPr lang="ko-KR" altLang="en-US" sz="2400" b="1" dirty="0">
              <a:solidFill>
                <a:srgbClr val="17928F"/>
              </a:solidFill>
              <a:cs typeface="Arial" pitchFamily="34" charset="0"/>
            </a:endParaRPr>
          </a:p>
        </p:txBody>
      </p:sp>
      <p:sp>
        <p:nvSpPr>
          <p:cNvPr id="11" name="Rectangle 36">
            <a:extLst>
              <a:ext uri="{FF2B5EF4-FFF2-40B4-BE49-F238E27FC236}">
                <a16:creationId xmlns:a16="http://schemas.microsoft.com/office/drawing/2014/main" id="{B0D84BDB-03E5-48FA-A8D3-DCFD39CB59D0}"/>
              </a:ext>
            </a:extLst>
          </p:cNvPr>
          <p:cNvSpPr/>
          <p:nvPr/>
        </p:nvSpPr>
        <p:spPr>
          <a:xfrm>
            <a:off x="1087060" y="2451194"/>
            <a:ext cx="7085340" cy="545486"/>
          </a:xfrm>
          <a:prstGeom prst="rect">
            <a:avLst/>
          </a:prstGeom>
          <a:solidFill>
            <a:srgbClr val="E2F1F0"/>
          </a:solidFill>
          <a:ln w="12700">
            <a:solidFill>
              <a:srgbClr val="40C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b="1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616A9CE2-7A18-4FC0-9ECA-F1EFF4FFDF86}"/>
              </a:ext>
            </a:extLst>
          </p:cNvPr>
          <p:cNvSpPr txBox="1"/>
          <p:nvPr/>
        </p:nvSpPr>
        <p:spPr bwMode="auto">
          <a:xfrm>
            <a:off x="1683837" y="2546019"/>
            <a:ext cx="6188110" cy="369332"/>
          </a:xfrm>
          <a:prstGeom prst="rect">
            <a:avLst/>
          </a:prstGeom>
          <a:noFill/>
          <a:effectLst/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웹 쇼핑몰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생성하기</a:t>
            </a:r>
          </a:p>
        </p:txBody>
      </p:sp>
      <p:sp>
        <p:nvSpPr>
          <p:cNvPr id="13" name="Oval 38">
            <a:extLst>
              <a:ext uri="{FF2B5EF4-FFF2-40B4-BE49-F238E27FC236}">
                <a16:creationId xmlns:a16="http://schemas.microsoft.com/office/drawing/2014/main" id="{C4B585F2-7552-4961-8664-08AE6D46097C}"/>
              </a:ext>
            </a:extLst>
          </p:cNvPr>
          <p:cNvSpPr/>
          <p:nvPr/>
        </p:nvSpPr>
        <p:spPr>
          <a:xfrm>
            <a:off x="755576" y="2420888"/>
            <a:ext cx="662971" cy="606096"/>
          </a:xfrm>
          <a:prstGeom prst="ellipse">
            <a:avLst/>
          </a:prstGeom>
          <a:solidFill>
            <a:srgbClr val="98D2D0"/>
          </a:solidFill>
          <a:ln w="12700">
            <a:solidFill>
              <a:schemeClr val="accent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5C8F98B-CB44-4C5B-B3F9-5C6BDBB51677}"/>
              </a:ext>
            </a:extLst>
          </p:cNvPr>
          <p:cNvSpPr txBox="1"/>
          <p:nvPr/>
        </p:nvSpPr>
        <p:spPr>
          <a:xfrm>
            <a:off x="879457" y="2501540"/>
            <a:ext cx="415209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17928F"/>
                </a:solidFill>
                <a:cs typeface="Arial" pitchFamily="34" charset="0"/>
              </a:rPr>
              <a:t>3</a:t>
            </a:r>
            <a:endParaRPr lang="ko-KR" altLang="en-US" sz="2400" b="1" dirty="0">
              <a:solidFill>
                <a:srgbClr val="17928F"/>
              </a:solidFill>
              <a:cs typeface="Arial" pitchFamily="34" charset="0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20711DDA-531B-42EC-BF4E-35E1F835F8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3850316"/>
            <a:ext cx="7929323" cy="2386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1017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웹 서버와 통합 개발 환경 설치하기</a:t>
            </a:r>
          </a:p>
          <a:p>
            <a:pPr lvl="1"/>
            <a:r>
              <a:rPr lang="ko-KR" altLang="en-US" dirty="0"/>
              <a:t>웹</a:t>
            </a:r>
            <a:r>
              <a:rPr lang="en-US" altLang="ko-KR" dirty="0"/>
              <a:t> </a:t>
            </a:r>
            <a:r>
              <a:rPr lang="ko-KR" altLang="en-US" dirty="0"/>
              <a:t>서버 </a:t>
            </a:r>
            <a:endParaRPr lang="en-US" altLang="ko-KR" dirty="0"/>
          </a:p>
          <a:p>
            <a:pPr lvl="2"/>
            <a:r>
              <a:rPr lang="ko-KR" altLang="en-US" dirty="0" err="1"/>
              <a:t>톰캣</a:t>
            </a:r>
            <a:r>
              <a:rPr lang="ko-KR" altLang="en-US" dirty="0"/>
              <a:t> </a:t>
            </a:r>
            <a:endParaRPr lang="en-US" altLang="ko-KR" dirty="0"/>
          </a:p>
          <a:p>
            <a:pPr lvl="3"/>
            <a:r>
              <a:rPr lang="ko-KR" altLang="en-US" dirty="0"/>
              <a:t>아파치 소프트웨어재단</a:t>
            </a:r>
            <a:r>
              <a:rPr lang="en-US" altLang="ko-KR" dirty="0"/>
              <a:t>(Apache Software Foundation)</a:t>
            </a:r>
            <a:r>
              <a:rPr lang="ko-KR" altLang="en-US" dirty="0"/>
              <a:t>에서 개발한 웹 애플리케이션 서버</a:t>
            </a:r>
            <a:endParaRPr lang="en-US" altLang="ko-KR" dirty="0"/>
          </a:p>
          <a:p>
            <a:pPr lvl="3"/>
            <a:r>
              <a:rPr lang="ko-KR" altLang="en-US" dirty="0"/>
              <a:t>자바 만들어진 웹 페이지를 구동하기 위한 엔진</a:t>
            </a:r>
            <a:endParaRPr lang="en-US" altLang="ko-KR" dirty="0"/>
          </a:p>
          <a:p>
            <a:pPr lvl="3"/>
            <a:endParaRPr lang="en-US" altLang="ko-KR" dirty="0"/>
          </a:p>
          <a:p>
            <a:pPr lvl="1"/>
            <a:r>
              <a:rPr lang="ko-KR" altLang="en-US" dirty="0"/>
              <a:t>통합 개발 환경</a:t>
            </a:r>
            <a:endParaRPr lang="en-US" altLang="ko-KR" dirty="0"/>
          </a:p>
          <a:p>
            <a:pPr lvl="2"/>
            <a:r>
              <a:rPr lang="ko-KR" altLang="en-US" dirty="0"/>
              <a:t>이클립스</a:t>
            </a:r>
            <a:endParaRPr lang="en-US" altLang="ko-KR" dirty="0"/>
          </a:p>
          <a:p>
            <a:pPr lvl="3"/>
            <a:r>
              <a:rPr lang="ko-KR" altLang="en-US" dirty="0"/>
              <a:t>자바 통합 개발 환경</a:t>
            </a:r>
            <a:r>
              <a:rPr lang="en-US" altLang="ko-KR" dirty="0"/>
              <a:t>(IDE) </a:t>
            </a:r>
            <a:r>
              <a:rPr lang="ko-KR" altLang="en-US" dirty="0"/>
              <a:t>중 가장 많이 사용되는 개발 도구</a:t>
            </a:r>
            <a:endParaRPr lang="en-US" altLang="ko-KR" dirty="0"/>
          </a:p>
          <a:p>
            <a:pPr lvl="3"/>
            <a:r>
              <a:rPr lang="ko-KR" altLang="en-US" dirty="0"/>
              <a:t>자바를 기반으로 애플리케이션을 개발하기 위해 이클립스를 사용</a:t>
            </a:r>
            <a:endParaRPr lang="en-US" altLang="ko-KR" dirty="0"/>
          </a:p>
          <a:p>
            <a:pPr lvl="2"/>
            <a:endParaRPr lang="ko-KR" altLang="en-US" dirty="0"/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8F490F0-F933-4200-B10D-025F5707D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JSP </a:t>
            </a:r>
            <a:r>
              <a:rPr lang="ko-KR" altLang="en-US" dirty="0"/>
              <a:t>개발 환경 구축하기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611561" y="1863607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80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4045557" y="276556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3199684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357187" lvl="1" indent="0">
              <a:buNone/>
            </a:pPr>
            <a:r>
              <a:rPr lang="en-US" altLang="ko-KR" dirty="0"/>
              <a:t>1. </a:t>
            </a:r>
            <a:r>
              <a:rPr lang="ko-KR" altLang="en-US" dirty="0"/>
              <a:t>아파치 사이트에 접속 및 다운로드하기</a:t>
            </a:r>
          </a:p>
          <a:p>
            <a:pPr lvl="2"/>
            <a:r>
              <a:rPr lang="en-US" altLang="ko-KR" dirty="0"/>
              <a:t>Http://tomcat.apache.org</a:t>
            </a:r>
          </a:p>
          <a:p>
            <a:pPr lvl="1"/>
            <a:endParaRPr lang="en-US" altLang="ko-KR" dirty="0"/>
          </a:p>
        </p:txBody>
      </p:sp>
      <p:sp>
        <p:nvSpPr>
          <p:cNvPr id="7" name="제목 6">
            <a:extLst>
              <a:ext uri="{FF2B5EF4-FFF2-40B4-BE49-F238E27FC236}">
                <a16:creationId xmlns:a16="http://schemas.microsoft.com/office/drawing/2014/main" id="{F89E70F6-88C7-4BC5-97F9-D13BA9B83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JSP </a:t>
            </a:r>
            <a:r>
              <a:rPr lang="ko-KR" altLang="en-US" dirty="0"/>
              <a:t>개발 환경 구축하기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931818"/>
            <a:ext cx="8474901" cy="504825"/>
          </a:xfrm>
          <a:prstGeom prst="rect">
            <a:avLst/>
          </a:prstGeom>
        </p:spPr>
      </p:pic>
      <p:pic>
        <p:nvPicPr>
          <p:cNvPr id="5" name="_x210300800" descr="EMB000018a8499c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137" y="2732923"/>
            <a:ext cx="4106863" cy="2952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_x316297656" descr="EMB000018a8499d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0329" y="2721438"/>
            <a:ext cx="4106863" cy="2949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20745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altLang="ko-KR" dirty="0"/>
          </a:p>
          <a:p>
            <a:pPr lvl="1"/>
            <a:endParaRPr lang="en-US" altLang="ko-KR" dirty="0"/>
          </a:p>
          <a:p>
            <a:pPr marL="357187" lvl="1" indent="0">
              <a:buNone/>
            </a:pPr>
            <a:r>
              <a:rPr lang="en-US" altLang="ko-KR" dirty="0" smtClean="0"/>
              <a:t>2. </a:t>
            </a:r>
            <a:r>
              <a:rPr lang="ko-KR" altLang="en-US" dirty="0" err="1" smtClean="0"/>
              <a:t>다운로드한</a:t>
            </a:r>
            <a:r>
              <a:rPr lang="ko-KR" altLang="en-US" dirty="0" smtClean="0"/>
              <a:t> </a:t>
            </a:r>
            <a:r>
              <a:rPr lang="en-US" altLang="ko-KR" dirty="0"/>
              <a:t>apache-tomcat-9.0.2-windows-x64.zip</a:t>
            </a:r>
            <a:r>
              <a:rPr lang="ko-KR" altLang="en-US" dirty="0"/>
              <a:t>의 압축을 풀고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 </a:t>
            </a:r>
            <a:r>
              <a:rPr lang="ko-KR" altLang="en-US" dirty="0" smtClean="0"/>
              <a:t>하위에 </a:t>
            </a:r>
            <a:r>
              <a:rPr lang="ko-KR" altLang="en-US" dirty="0"/>
              <a:t>있는 </a:t>
            </a:r>
            <a:r>
              <a:rPr lang="en-US" altLang="ko-KR" dirty="0"/>
              <a:t>apache-tomcat-9.0.2 </a:t>
            </a:r>
            <a:r>
              <a:rPr lang="ko-KR" altLang="en-US" dirty="0"/>
              <a:t>폴더를 </a:t>
            </a:r>
            <a:r>
              <a:rPr lang="en-US" altLang="ko-KR" dirty="0"/>
              <a:t>C </a:t>
            </a:r>
            <a:r>
              <a:rPr lang="ko-KR" altLang="en-US" dirty="0"/>
              <a:t>드라이브로 </a:t>
            </a:r>
            <a:r>
              <a:rPr lang="ko-KR" altLang="en-US" dirty="0" smtClean="0"/>
              <a:t>옮기기</a:t>
            </a:r>
            <a:endParaRPr lang="en-US" altLang="ko-KR" dirty="0"/>
          </a:p>
          <a:p>
            <a:pPr marL="357187" lvl="1" indent="0">
              <a:buNone/>
            </a:pPr>
            <a:r>
              <a:rPr lang="en-US" altLang="ko-KR" dirty="0" smtClean="0"/>
              <a:t>    (</a:t>
            </a:r>
            <a:r>
              <a:rPr lang="en-US" altLang="ko-KR" dirty="0"/>
              <a:t>C:\ </a:t>
            </a:r>
            <a:r>
              <a:rPr lang="ko-KR" altLang="en-US" dirty="0"/>
              <a:t>경로에 바로 압축을 풀어도 됨</a:t>
            </a:r>
            <a:r>
              <a:rPr lang="en-US" altLang="ko-KR" dirty="0" smtClean="0"/>
              <a:t>) 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7E898C4-FD31-43BE-93A8-1A1CDA2B3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JSP </a:t>
            </a:r>
            <a:r>
              <a:rPr lang="ko-KR" altLang="en-US" dirty="0"/>
              <a:t>개발 환경 구축하기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899593" y="1719591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800"/>
          </a:p>
        </p:txBody>
      </p:sp>
      <p:pic>
        <p:nvPicPr>
          <p:cNvPr id="15361" name="_x210300720" descr="EMB000018a8499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3212976"/>
            <a:ext cx="5940660" cy="2376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927564"/>
            <a:ext cx="8474901" cy="50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3893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6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pPr marL="357187" lvl="1" indent="0">
              <a:buNone/>
            </a:pPr>
            <a:r>
              <a:rPr lang="en-US" altLang="ko-KR" dirty="0"/>
              <a:t>1. </a:t>
            </a:r>
            <a:r>
              <a:rPr lang="ko-KR" altLang="en-US" dirty="0"/>
              <a:t>이클립스 사이트에 접속하기</a:t>
            </a:r>
          </a:p>
          <a:p>
            <a:pPr lvl="2"/>
            <a:r>
              <a:rPr lang="en-US" altLang="ko-KR" dirty="0"/>
              <a:t>http://www.eclipse.org/downloads/</a:t>
            </a: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2B3F472-77E8-481B-8B8B-48585CBB8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JSP </a:t>
            </a:r>
            <a:r>
              <a:rPr lang="ko-KR" altLang="en-US" dirty="0"/>
              <a:t>개발 환경 구축하기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611561" y="2007623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800"/>
          </a:p>
        </p:txBody>
      </p:sp>
      <p:pic>
        <p:nvPicPr>
          <p:cNvPr id="16385" name="_x210300720" descr="EMB000018a8499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2673" y="2769127"/>
            <a:ext cx="5544616" cy="3396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2661023" y="2301310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800"/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3182923" y="385949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80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931818"/>
            <a:ext cx="8181975" cy="50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0549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6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pPr marL="357187" lvl="1" indent="0">
              <a:buNone/>
            </a:pPr>
            <a:r>
              <a:rPr lang="en-US" altLang="ko-KR" dirty="0"/>
              <a:t>2. </a:t>
            </a:r>
            <a:r>
              <a:rPr lang="ko-KR" altLang="en-US" dirty="0"/>
              <a:t>이클립스 설치 파일 다운로드하기</a:t>
            </a: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F8AAD9A-510F-48CE-A9B4-3A6444747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JSP </a:t>
            </a:r>
            <a:r>
              <a:rPr lang="ko-KR" altLang="en-US" dirty="0"/>
              <a:t>개발 환경 구축하기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611561" y="2007623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80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2661023" y="2301310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800"/>
          </a:p>
        </p:txBody>
      </p:sp>
      <p:pic>
        <p:nvPicPr>
          <p:cNvPr id="16387" name="_x115456848" descr="EMB000018a849a0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315" y="2223219"/>
            <a:ext cx="4116512" cy="2789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3182923" y="385949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800"/>
          </a:p>
        </p:txBody>
      </p:sp>
      <p:pic>
        <p:nvPicPr>
          <p:cNvPr id="16389" name="_x316297576" descr="EMB000018a849a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9721" y="2223219"/>
            <a:ext cx="3896735" cy="2789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520" y="979959"/>
            <a:ext cx="8181975" cy="50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6856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altLang="ko-KR" dirty="0"/>
          </a:p>
          <a:p>
            <a:pPr lvl="1"/>
            <a:endParaRPr lang="en-US" altLang="ko-KR" dirty="0"/>
          </a:p>
          <a:p>
            <a:pPr marL="357187" lvl="1" indent="0">
              <a:buNone/>
            </a:pPr>
            <a:r>
              <a:rPr lang="en-US" altLang="ko-KR" dirty="0"/>
              <a:t>3. </a:t>
            </a:r>
            <a:r>
              <a:rPr lang="ko-KR" altLang="en-US" dirty="0"/>
              <a:t>설치 완료하고 실행하기</a:t>
            </a: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BE6E988-915F-4BA2-A4E7-FF2EE5B8D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JSP </a:t>
            </a:r>
            <a:r>
              <a:rPr lang="ko-KR" altLang="en-US" dirty="0"/>
              <a:t>개발 환경 구축하기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466912" y="2295655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800"/>
          </a:p>
        </p:txBody>
      </p:sp>
      <p:pic>
        <p:nvPicPr>
          <p:cNvPr id="17409" name="_x115456848" descr="EMB000018a849a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295655"/>
            <a:ext cx="6105349" cy="2501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931818"/>
            <a:ext cx="8181975" cy="50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1211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pPr marL="357187" lvl="1" indent="0">
              <a:buNone/>
            </a:pPr>
            <a:r>
              <a:rPr lang="en-US" altLang="ko-KR" dirty="0"/>
              <a:t>4. </a:t>
            </a:r>
            <a:r>
              <a:rPr lang="ko-KR" altLang="en-US" dirty="0"/>
              <a:t>이클립스 작업 공간 설정하기</a:t>
            </a: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2B843C6-C83A-4372-AB81-3BEA71D13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JSP </a:t>
            </a:r>
            <a:r>
              <a:rPr lang="ko-KR" altLang="en-US" dirty="0"/>
              <a:t>개발 환경 구축하기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611561" y="1863607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800"/>
          </a:p>
        </p:txBody>
      </p:sp>
      <p:pic>
        <p:nvPicPr>
          <p:cNvPr id="18433" name="_x115456848" descr="EMB000018a849a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513463"/>
            <a:ext cx="5688632" cy="2190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969867"/>
            <a:ext cx="8181975" cy="50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4024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pPr marL="357187" lvl="1" indent="0">
              <a:buNone/>
            </a:pPr>
            <a:r>
              <a:rPr lang="en-US" altLang="ko-KR" dirty="0"/>
              <a:t>5. </a:t>
            </a:r>
            <a:r>
              <a:rPr lang="ko-KR" altLang="en-US" dirty="0"/>
              <a:t>이클립스 실행 화면 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1933683-729B-4ACE-B964-DE7A0B6FD0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JSP </a:t>
            </a:r>
            <a:r>
              <a:rPr lang="ko-KR" altLang="en-US" dirty="0"/>
              <a:t>개발 환경 구축하기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479371" y="1431559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800"/>
          </a:p>
        </p:txBody>
      </p:sp>
      <p:pic>
        <p:nvPicPr>
          <p:cNvPr id="19457" name="_x116123648" descr="DRW000018a84a1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2204864"/>
            <a:ext cx="6336704" cy="4203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979959"/>
            <a:ext cx="8181975" cy="50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2843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pPr marL="357187" lvl="1" indent="0">
              <a:buNone/>
            </a:pPr>
            <a:r>
              <a:rPr lang="en-US" altLang="ko-KR" dirty="0" smtClean="0"/>
              <a:t>1. [Server</a:t>
            </a:r>
            <a:r>
              <a:rPr lang="en-US" altLang="ko-KR" dirty="0"/>
              <a:t>] </a:t>
            </a:r>
            <a:r>
              <a:rPr lang="ko-KR" altLang="en-US" dirty="0"/>
              <a:t>프로젝트 생성하기</a:t>
            </a: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337F678-E6E1-4B00-A85D-2C76E3B16C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JSP </a:t>
            </a:r>
            <a:r>
              <a:rPr lang="ko-KR" altLang="en-US" dirty="0"/>
              <a:t>개발 환경 구축하기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899593" y="2079631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800"/>
          </a:p>
        </p:txBody>
      </p:sp>
      <p:pic>
        <p:nvPicPr>
          <p:cNvPr id="20481" name="_x115456848" descr="EMB000018a849a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582" b="36548"/>
          <a:stretch>
            <a:fillRect/>
          </a:stretch>
        </p:blipFill>
        <p:spPr bwMode="auto">
          <a:xfrm>
            <a:off x="2105497" y="2329543"/>
            <a:ext cx="4464496" cy="3992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979959"/>
            <a:ext cx="8172450" cy="50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9430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pPr marL="357187" lvl="1" indent="0">
              <a:buNone/>
            </a:pPr>
            <a:r>
              <a:rPr lang="en-US" altLang="ko-KR" dirty="0"/>
              <a:t>2. </a:t>
            </a:r>
            <a:r>
              <a:rPr lang="ko-KR" altLang="en-US" dirty="0"/>
              <a:t>웹 서버 유형 설정하기</a:t>
            </a: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41F414B-FDD8-4C03-AB49-DECDEF4D0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JSP </a:t>
            </a:r>
            <a:r>
              <a:rPr lang="ko-KR" altLang="en-US" dirty="0"/>
              <a:t>개발 환경 구축하기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1" y="43935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800"/>
          </a:p>
        </p:txBody>
      </p:sp>
      <p:pic>
        <p:nvPicPr>
          <p:cNvPr id="21505" name="_x115456848" descr="EMB000018a849a7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313470"/>
            <a:ext cx="3923039" cy="3779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" y="43935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800"/>
          </a:p>
        </p:txBody>
      </p:sp>
      <p:pic>
        <p:nvPicPr>
          <p:cNvPr id="21507" name="_x48535360" descr="EMB000018a849a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283" b="9528"/>
          <a:stretch>
            <a:fillRect/>
          </a:stretch>
        </p:blipFill>
        <p:spPr bwMode="auto">
          <a:xfrm>
            <a:off x="4572000" y="2302842"/>
            <a:ext cx="3528392" cy="4344133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520" y="983963"/>
            <a:ext cx="8172450" cy="50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5355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인터넷과 웹의 개요</a:t>
            </a:r>
            <a:endParaRPr lang="en-US" altLang="ko-KR" dirty="0"/>
          </a:p>
          <a:p>
            <a:pPr lvl="1"/>
            <a:r>
              <a:rPr lang="ko-KR" altLang="en-US" dirty="0"/>
              <a:t>인터넷</a:t>
            </a:r>
            <a:endParaRPr lang="en-US" altLang="ko-KR" dirty="0"/>
          </a:p>
          <a:p>
            <a:pPr lvl="2"/>
            <a:r>
              <a:rPr lang="ko-KR" altLang="en-US" dirty="0"/>
              <a:t>컴퓨터가 서로 연결되어 </a:t>
            </a:r>
            <a:r>
              <a:rPr lang="en-US" altLang="ko-KR" dirty="0"/>
              <a:t>TCP/IP</a:t>
            </a:r>
            <a:r>
              <a:rPr lang="ko-KR" altLang="en-US" dirty="0"/>
              <a:t>라는 통신 프로토콜을 이용하여 정보를 주고받는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전 </a:t>
            </a:r>
            <a:r>
              <a:rPr lang="ko-KR" altLang="en-US" dirty="0"/>
              <a:t>세계의 컴퓨터 네트워크</a:t>
            </a:r>
            <a:r>
              <a:rPr lang="en-US" altLang="ko-KR" dirty="0"/>
              <a:t> </a:t>
            </a:r>
            <a:endParaRPr lang="ko-KR" altLang="en-US" dirty="0"/>
          </a:p>
          <a:p>
            <a:pPr lvl="1"/>
            <a:r>
              <a:rPr lang="ko-KR" altLang="en-US" dirty="0"/>
              <a:t>웹</a:t>
            </a:r>
            <a:endParaRPr lang="en-US" altLang="ko-KR" dirty="0"/>
          </a:p>
          <a:p>
            <a:pPr lvl="2"/>
            <a:r>
              <a:rPr lang="ko-KR" altLang="en-US" dirty="0"/>
              <a:t>인터넷에 연결된 컴퓨터들을 통해 사람들이 정보를 공유할 수 있는 정보 공간</a:t>
            </a:r>
            <a:endParaRPr lang="en-US" altLang="ko-KR" dirty="0"/>
          </a:p>
          <a:p>
            <a:pPr lvl="2"/>
            <a:r>
              <a:rPr lang="ko-KR" altLang="en-US" dirty="0"/>
              <a:t>월드 와이드 웹</a:t>
            </a:r>
            <a:r>
              <a:rPr lang="en-US" altLang="ko-KR" dirty="0"/>
              <a:t>(world wide web)</a:t>
            </a:r>
            <a:r>
              <a:rPr lang="ko-KR" altLang="en-US" dirty="0"/>
              <a:t>의 </a:t>
            </a:r>
            <a:r>
              <a:rPr lang="ko-KR" altLang="en-US" dirty="0" err="1"/>
              <a:t>줄임말</a:t>
            </a:r>
            <a:r>
              <a:rPr lang="en-US" altLang="ko-KR" dirty="0"/>
              <a:t> </a:t>
            </a:r>
            <a:endParaRPr lang="ko-KR" altLang="en-US" dirty="0"/>
          </a:p>
          <a:p>
            <a:pPr lvl="1"/>
            <a:endParaRPr lang="ko-KR" altLang="en-US" dirty="0"/>
          </a:p>
          <a:p>
            <a:endParaRPr lang="ko-KR" altLang="en-US" dirty="0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06783CB3-0CC1-4F66-AD3A-1DBAC83881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웹과 </a:t>
            </a:r>
            <a:r>
              <a:rPr lang="en-US" altLang="ko-KR" dirty="0"/>
              <a:t>JSP </a:t>
            </a:r>
            <a:r>
              <a:rPr lang="ko-KR" altLang="en-US" dirty="0"/>
              <a:t>프로그래밍 이해하기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FC15975-AA7C-4C0C-94D5-A99848B64D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736" y="3490664"/>
            <a:ext cx="4568955" cy="3168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0617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pPr marL="357187" lvl="1" indent="0">
              <a:buNone/>
            </a:pPr>
            <a:r>
              <a:rPr lang="en-US" altLang="ko-KR" dirty="0"/>
              <a:t>3. </a:t>
            </a:r>
            <a:r>
              <a:rPr lang="ko-KR" altLang="en-US" dirty="0"/>
              <a:t>웹 서버 위치와 </a:t>
            </a:r>
            <a:r>
              <a:rPr lang="en-US" altLang="ko-KR" dirty="0"/>
              <a:t>JRE </a:t>
            </a:r>
            <a:r>
              <a:rPr lang="ko-KR" altLang="en-US" dirty="0"/>
              <a:t>설정하기</a:t>
            </a: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E9CA94B-F94A-4E80-9D8C-090151037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JSP </a:t>
            </a:r>
            <a:r>
              <a:rPr lang="ko-KR" altLang="en-US" dirty="0"/>
              <a:t>개발 환경 구축하기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1" y="43935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800"/>
          </a:p>
        </p:txBody>
      </p:sp>
      <p:pic>
        <p:nvPicPr>
          <p:cNvPr id="22529" name="_x48535440" descr="EMB000018a849a9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2348880"/>
            <a:ext cx="4176464" cy="3332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980728"/>
            <a:ext cx="8172450" cy="50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2821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altLang="ko-KR" dirty="0"/>
          </a:p>
          <a:p>
            <a:pPr lvl="1"/>
            <a:endParaRPr lang="en-US" altLang="ko-KR" dirty="0"/>
          </a:p>
          <a:p>
            <a:pPr marL="357187" lvl="1" indent="0">
              <a:buNone/>
            </a:pPr>
            <a:r>
              <a:rPr lang="en-US" altLang="ko-KR" dirty="0"/>
              <a:t>4. </a:t>
            </a:r>
            <a:r>
              <a:rPr lang="ko-KR" altLang="en-US" dirty="0"/>
              <a:t>연동 확인하기</a:t>
            </a:r>
            <a:r>
              <a:rPr lang="en-US" altLang="ko-KR" dirty="0"/>
              <a:t> </a:t>
            </a:r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7E3085D-F688-4B4B-930F-3479D83F5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JSP </a:t>
            </a:r>
            <a:r>
              <a:rPr lang="ko-KR" altLang="en-US" dirty="0"/>
              <a:t>개발 환경 구축하기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1" y="43935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800"/>
          </a:p>
        </p:txBody>
      </p:sp>
      <p:pic>
        <p:nvPicPr>
          <p:cNvPr id="23553" name="_x115456688" descr="EMB000018a849a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114150"/>
            <a:ext cx="5400675" cy="3456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3779913" y="2341990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800"/>
          </a:p>
        </p:txBody>
      </p:sp>
      <p:pic>
        <p:nvPicPr>
          <p:cNvPr id="23555" name="_x48535360" descr="EMB000018a849ab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3520507"/>
            <a:ext cx="3941763" cy="312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013" y="931818"/>
            <a:ext cx="8172450" cy="50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4270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프로젝트 만들고 실행하기</a:t>
            </a:r>
          </a:p>
          <a:p>
            <a:endParaRPr lang="ko-KR" altLang="en-US" dirty="0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0419C779-1D50-4E80-8B20-2395F8F90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JSP </a:t>
            </a:r>
            <a:r>
              <a:rPr lang="ko-KR" altLang="en-US" dirty="0"/>
              <a:t>개발 환경 구축하기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1043609" y="1647583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80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2132856"/>
            <a:ext cx="6162675" cy="100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7985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동적 웹 프로젝트의 구조 </a:t>
            </a:r>
          </a:p>
          <a:p>
            <a:endParaRPr lang="ko-KR" altLang="en-US" dirty="0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4867759A-FAE8-485E-8D8B-33A1D62F0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JSP </a:t>
            </a:r>
            <a:r>
              <a:rPr lang="ko-KR" altLang="en-US" dirty="0"/>
              <a:t>개발 환경 구축하기</a:t>
            </a:r>
          </a:p>
        </p:txBody>
      </p:sp>
      <p:grpSp>
        <p:nvGrpSpPr>
          <p:cNvPr id="9" name="그룹 8"/>
          <p:cNvGrpSpPr/>
          <p:nvPr/>
        </p:nvGrpSpPr>
        <p:grpSpPr>
          <a:xfrm>
            <a:off x="899593" y="1863607"/>
            <a:ext cx="7400037" cy="4392339"/>
            <a:chOff x="899593" y="1863607"/>
            <a:chExt cx="7400037" cy="4392339"/>
          </a:xfrm>
        </p:grpSpPr>
        <p:sp>
          <p:nvSpPr>
            <p:cNvPr id="4" name="Rectangle 2"/>
            <p:cNvSpPr>
              <a:spLocks noChangeArrowheads="1"/>
            </p:cNvSpPr>
            <p:nvPr/>
          </p:nvSpPr>
          <p:spPr bwMode="auto">
            <a:xfrm>
              <a:off x="899593" y="1863607"/>
              <a:ext cx="184731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 sz="1800"/>
            </a:p>
          </p:txBody>
        </p:sp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99593" y="1863607"/>
              <a:ext cx="7400037" cy="4392339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84168" y="3501008"/>
              <a:ext cx="1800200" cy="312034"/>
            </a:xfrm>
            <a:prstGeom prst="rect">
              <a:avLst/>
            </a:prstGeom>
          </p:spPr>
        </p:pic>
        <p:sp>
          <p:nvSpPr>
            <p:cNvPr id="8" name="직사각형 7"/>
            <p:cNvSpPr/>
            <p:nvPr/>
          </p:nvSpPr>
          <p:spPr>
            <a:xfrm>
              <a:off x="6084168" y="4005063"/>
              <a:ext cx="1728192" cy="2160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7234539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6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pPr marL="357187" lvl="1" indent="0">
              <a:buNone/>
            </a:pPr>
            <a:r>
              <a:rPr lang="en-US" altLang="ko-KR" dirty="0"/>
              <a:t>1. </a:t>
            </a:r>
            <a:r>
              <a:rPr lang="ko-KR" altLang="en-US" dirty="0"/>
              <a:t>동적 웹 프로젝트 생성하기</a:t>
            </a:r>
          </a:p>
          <a:p>
            <a:pPr marL="0" indent="0">
              <a:buNone/>
            </a:pPr>
            <a:endParaRPr lang="ko-KR" altLang="en-US" dirty="0"/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3F3CB90-C355-406D-9E67-C6249AD7E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JSP </a:t>
            </a:r>
            <a:r>
              <a:rPr lang="ko-KR" altLang="en-US" dirty="0"/>
              <a:t>개발 환경 구축하기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1" y="43935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800"/>
          </a:p>
        </p:txBody>
      </p:sp>
      <p:pic>
        <p:nvPicPr>
          <p:cNvPr id="26625" name="_x48535360" descr="EMB000018a849a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871" b="75136"/>
          <a:stretch>
            <a:fillRect/>
          </a:stretch>
        </p:blipFill>
        <p:spPr bwMode="auto">
          <a:xfrm>
            <a:off x="1691680" y="2564904"/>
            <a:ext cx="5593283" cy="2024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399585" y="4499950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800"/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4067945" y="246425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80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991906"/>
            <a:ext cx="8181975" cy="50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4802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6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pPr marL="357187" lvl="1" indent="0">
              <a:buNone/>
            </a:pPr>
            <a:r>
              <a:rPr lang="en-US" altLang="ko-KR" dirty="0"/>
              <a:t>2. </a:t>
            </a:r>
            <a:r>
              <a:rPr lang="ko-KR" altLang="en-US" dirty="0"/>
              <a:t>프로젝트명 설정하기</a:t>
            </a:r>
          </a:p>
          <a:p>
            <a:pPr marL="0" indent="0">
              <a:buNone/>
            </a:pPr>
            <a:r>
              <a:rPr lang="ko-KR" altLang="en-US" dirty="0"/>
              <a:t> </a:t>
            </a:r>
          </a:p>
          <a:p>
            <a:endParaRPr lang="ko-KR" altLang="en-US" dirty="0"/>
          </a:p>
        </p:txBody>
      </p:sp>
      <p:sp>
        <p:nvSpPr>
          <p:cNvPr id="9" name="제목 8">
            <a:extLst>
              <a:ext uri="{FF2B5EF4-FFF2-40B4-BE49-F238E27FC236}">
                <a16:creationId xmlns:a16="http://schemas.microsoft.com/office/drawing/2014/main" id="{1EA9707A-5B07-4190-BB44-18EC06586D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JSP </a:t>
            </a:r>
            <a:r>
              <a:rPr lang="ko-KR" altLang="en-US" dirty="0"/>
              <a:t>개발 환경 구축하기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1" y="43935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80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399585" y="4499950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800"/>
          </a:p>
        </p:txBody>
      </p:sp>
      <p:pic>
        <p:nvPicPr>
          <p:cNvPr id="26627" name="_x48535360" descr="EMB000018a849a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9666" y="2454587"/>
            <a:ext cx="3528392" cy="3850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4067945" y="246425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800"/>
          </a:p>
        </p:txBody>
      </p:sp>
      <p:pic>
        <p:nvPicPr>
          <p:cNvPr id="26629" name="_x210300720" descr="EMB000018a849b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9026" y="3212976"/>
            <a:ext cx="2213334" cy="2232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520" y="1071263"/>
            <a:ext cx="8181975" cy="504825"/>
          </a:xfrm>
          <a:prstGeom prst="rect">
            <a:avLst/>
          </a:prstGeom>
        </p:spPr>
      </p:pic>
      <p:sp>
        <p:nvSpPr>
          <p:cNvPr id="2" name="모서리가 둥근 사각형 설명선 1"/>
          <p:cNvSpPr/>
          <p:nvPr/>
        </p:nvSpPr>
        <p:spPr>
          <a:xfrm>
            <a:off x="5491950" y="2659980"/>
            <a:ext cx="2195137" cy="456986"/>
          </a:xfrm>
          <a:prstGeom prst="wedgeRoundRectCallout">
            <a:avLst>
              <a:gd name="adj1" fmla="val -154102"/>
              <a:gd name="adj2" fmla="val 113430"/>
              <a:gd name="adj3" fmla="val 16667"/>
            </a:avLst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HY엽서M" panose="02030600000101010101" pitchFamily="18" charset="-127"/>
              </a:rPr>
              <a:t>JSPBook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입력</a:t>
            </a:r>
          </a:p>
        </p:txBody>
      </p:sp>
    </p:spTree>
    <p:extLst>
      <p:ext uri="{BB962C8B-B14F-4D97-AF65-F5344CB8AC3E}">
        <p14:creationId xmlns:p14="http://schemas.microsoft.com/office/powerpoint/2010/main" val="29008360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pPr marL="357187" lvl="1" indent="0">
              <a:buNone/>
            </a:pPr>
            <a:r>
              <a:rPr lang="en-US" altLang="ko-KR" dirty="0"/>
              <a:t>3. JSP </a:t>
            </a:r>
            <a:r>
              <a:rPr lang="ko-KR" altLang="en-US" dirty="0"/>
              <a:t>파일 생성하기 </a:t>
            </a:r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A76D2E1-3A4E-4E91-9551-7D15C5471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JSP </a:t>
            </a:r>
            <a:r>
              <a:rPr lang="ko-KR" altLang="en-US" dirty="0"/>
              <a:t>개발 환경 구축하기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1115617" y="1431559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800"/>
          </a:p>
        </p:txBody>
      </p:sp>
      <p:pic>
        <p:nvPicPr>
          <p:cNvPr id="27649" name="_x210300800" descr="EMB000018a849b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7982" y="2420888"/>
            <a:ext cx="6728036" cy="4080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4917483" y="3690639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80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996856"/>
            <a:ext cx="8181975" cy="50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52569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pPr marL="357187" lvl="1" indent="0">
              <a:buNone/>
            </a:pPr>
            <a:r>
              <a:rPr lang="en-US" altLang="ko-KR" dirty="0"/>
              <a:t>4. JSP </a:t>
            </a:r>
            <a:r>
              <a:rPr lang="ko-KR" altLang="en-US" dirty="0"/>
              <a:t>페이지 코드 작성하기</a:t>
            </a:r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B1FD676-6E31-440E-987E-932BA369C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JSP </a:t>
            </a:r>
            <a:r>
              <a:rPr lang="ko-KR" altLang="en-US" dirty="0"/>
              <a:t>개발 환경 구축하기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1115617" y="1431559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80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4917483" y="3690639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800"/>
          </a:p>
        </p:txBody>
      </p:sp>
      <p:pic>
        <p:nvPicPr>
          <p:cNvPr id="27651" name="_x210300720" descr="EMB000018a849b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603133"/>
            <a:ext cx="5056255" cy="2410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907951"/>
            <a:ext cx="8181975" cy="50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2356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pPr marL="357187" lvl="1" indent="0">
              <a:buNone/>
            </a:pPr>
            <a:r>
              <a:rPr lang="en-US" altLang="ko-KR" dirty="0"/>
              <a:t>5. </a:t>
            </a:r>
            <a:r>
              <a:rPr lang="ko-KR" altLang="en-US" dirty="0" err="1"/>
              <a:t>톰캣</a:t>
            </a:r>
            <a:r>
              <a:rPr lang="ko-KR" altLang="en-US" dirty="0"/>
              <a:t> 서버에 등록하기</a:t>
            </a:r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5DEC616-76D5-4600-9558-B204FE98DE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JSP </a:t>
            </a:r>
            <a:r>
              <a:rPr lang="ko-KR" altLang="en-US" dirty="0"/>
              <a:t>개발 환경 구축하기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1" y="43935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800"/>
          </a:p>
        </p:txBody>
      </p:sp>
      <p:pic>
        <p:nvPicPr>
          <p:cNvPr id="28673" name="_x316297736" descr="EMB000018a849b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3980" y="2204864"/>
            <a:ext cx="6372708" cy="4247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907951"/>
            <a:ext cx="8181975" cy="50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1866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7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pPr marL="357187" lvl="1" indent="0">
              <a:buNone/>
            </a:pPr>
            <a:r>
              <a:rPr lang="en-US" altLang="ko-KR" dirty="0"/>
              <a:t>6. </a:t>
            </a:r>
            <a:r>
              <a:rPr lang="ko-KR" altLang="en-US" dirty="0"/>
              <a:t>실행 결과 확인하기</a:t>
            </a: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66984E6-C0B0-4A86-9A35-64A896EA06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JSP </a:t>
            </a:r>
            <a:r>
              <a:rPr lang="ko-KR" altLang="en-US" dirty="0"/>
              <a:t>개발 환경 구축하기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251521" y="1863607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800"/>
          </a:p>
        </p:txBody>
      </p:sp>
      <p:pic>
        <p:nvPicPr>
          <p:cNvPr id="29697" name="_x210300800" descr="EMB000018a849b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886" y="2378827"/>
            <a:ext cx="5616624" cy="3625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123509" y="648692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800"/>
          </a:p>
        </p:txBody>
      </p:sp>
      <p:pic>
        <p:nvPicPr>
          <p:cNvPr id="29699" name="_x210300880" descr="EMB000018a849b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2160" y="2409145"/>
            <a:ext cx="2766282" cy="2532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3703637" y="352401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800"/>
          </a:p>
        </p:txBody>
      </p:sp>
      <p:pic>
        <p:nvPicPr>
          <p:cNvPr id="29701" name="_x210300880" descr="EMB000018a849b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9917" y="5484998"/>
            <a:ext cx="4308475" cy="119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520" y="907951"/>
            <a:ext cx="8181975" cy="50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4317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6BB9202A-7266-4E30-8FF0-A40B69EAAFC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웹의 동작 원리</a:t>
            </a:r>
            <a:endParaRPr lang="en-US" altLang="ko-KR" dirty="0"/>
          </a:p>
          <a:p>
            <a:pPr lvl="1"/>
            <a:r>
              <a:rPr lang="ko-KR" altLang="en-US" dirty="0"/>
              <a:t>웹은 기본적으로 클라이언트</a:t>
            </a:r>
            <a:r>
              <a:rPr lang="en-US" altLang="ko-KR" dirty="0"/>
              <a:t>/</a:t>
            </a:r>
            <a:r>
              <a:rPr lang="ko-KR" altLang="en-US" dirty="0"/>
              <a:t>서버 방식으로 동작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가장 널리 쓰이는 웹 서버</a:t>
            </a:r>
            <a:endParaRPr lang="en-US" altLang="ko-KR" dirty="0"/>
          </a:p>
          <a:p>
            <a:pPr lvl="2"/>
            <a:r>
              <a:rPr lang="ko-KR" altLang="en-US" dirty="0"/>
              <a:t>아파치</a:t>
            </a:r>
            <a:r>
              <a:rPr lang="en-US" altLang="ko-KR" dirty="0"/>
              <a:t>(Apache</a:t>
            </a:r>
            <a:r>
              <a:rPr lang="en-US" altLang="ko-KR" dirty="0" smtClean="0"/>
              <a:t>)</a:t>
            </a:r>
          </a:p>
          <a:p>
            <a:pPr lvl="2"/>
            <a:r>
              <a:rPr lang="ko-KR" altLang="en-US" dirty="0" err="1" smtClean="0"/>
              <a:t>톰캣</a:t>
            </a:r>
            <a:r>
              <a:rPr lang="en-US" altLang="ko-KR" dirty="0"/>
              <a:t>(Tomcat</a:t>
            </a:r>
            <a:r>
              <a:rPr lang="en-US" altLang="ko-KR" dirty="0" smtClean="0"/>
              <a:t>)</a:t>
            </a:r>
          </a:p>
          <a:p>
            <a:pPr lvl="2"/>
            <a:r>
              <a:rPr lang="en-US" altLang="ko-KR" dirty="0" smtClean="0"/>
              <a:t>IIS(Internet </a:t>
            </a:r>
            <a:r>
              <a:rPr lang="en-US" altLang="ko-KR" dirty="0"/>
              <a:t>Information Server) </a:t>
            </a:r>
          </a:p>
          <a:p>
            <a:pPr marL="609585" lvl="1" indent="0">
              <a:buNone/>
            </a:pPr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1772D07C-8269-4C90-AB9B-7E8D9BBD65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웹과 </a:t>
            </a:r>
            <a:r>
              <a:rPr lang="en-US" altLang="ko-KR" dirty="0"/>
              <a:t>JSP </a:t>
            </a:r>
            <a:r>
              <a:rPr lang="ko-KR" altLang="en-US" dirty="0"/>
              <a:t>프로그래밍 이해하기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4139953" y="281387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80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B1E9CAD-B03B-48A5-9394-B726054EAE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9571" y="2348880"/>
            <a:ext cx="2892747" cy="213020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A4AB1E7-83A6-47C3-97C2-975E5E1C80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2284" y="2204864"/>
            <a:ext cx="3147219" cy="2597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44235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7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05CC985-C84A-4CF3-841D-1A2F6C7963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[</a:t>
            </a:r>
            <a:r>
              <a:rPr lang="ko-KR" altLang="en-US" dirty="0"/>
              <a:t>웹 쇼핑몰</a:t>
            </a:r>
            <a:r>
              <a:rPr lang="en-US" altLang="ko-KR" dirty="0"/>
              <a:t>] </a:t>
            </a:r>
            <a:r>
              <a:rPr lang="ko-KR" altLang="en-US" dirty="0"/>
              <a:t>프로젝트 생성하기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755577" y="1071519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800"/>
          </a:p>
        </p:txBody>
      </p:sp>
      <p:pic>
        <p:nvPicPr>
          <p:cNvPr id="30721" name="_x316297736" descr="EMB000018a849b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2492895"/>
            <a:ext cx="5400675" cy="188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929415"/>
            <a:ext cx="8449837" cy="50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64229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6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프로젝트 생성</a:t>
            </a:r>
            <a:r>
              <a:rPr lang="en-US" altLang="ko-KR" dirty="0"/>
              <a:t>]</a:t>
            </a:r>
          </a:p>
          <a:p>
            <a:pPr marL="357187" lvl="1" indent="0">
              <a:buNone/>
            </a:pPr>
            <a:r>
              <a:rPr lang="en-US" altLang="ko-KR" dirty="0"/>
              <a:t>1. </a:t>
            </a:r>
            <a:r>
              <a:rPr lang="ko-KR" altLang="en-US" dirty="0"/>
              <a:t>동적 웹 프로젝트 생성하기</a:t>
            </a:r>
            <a:endParaRPr lang="en-US" altLang="ko-KR" dirty="0"/>
          </a:p>
          <a:p>
            <a:pPr lvl="2"/>
            <a:r>
              <a:rPr lang="ko-KR" altLang="en-US" dirty="0"/>
              <a:t>이클립스의 </a:t>
            </a:r>
            <a:r>
              <a:rPr lang="en-US" altLang="ko-KR" dirty="0"/>
              <a:t>[File]-[New]-[Dynamic Web Project]</a:t>
            </a:r>
            <a:r>
              <a:rPr lang="ko-KR" altLang="en-US" dirty="0"/>
              <a:t>를 선택</a:t>
            </a:r>
            <a:endParaRPr lang="en-US" altLang="ko-KR" dirty="0"/>
          </a:p>
          <a:p>
            <a:endParaRPr lang="en-US" altLang="ko-KR" dirty="0"/>
          </a:p>
          <a:p>
            <a:pPr marL="357187" lvl="1" indent="0">
              <a:buNone/>
            </a:pPr>
            <a:r>
              <a:rPr lang="en-US" altLang="ko-KR" dirty="0"/>
              <a:t>2. </a:t>
            </a:r>
            <a:r>
              <a:rPr lang="ko-KR" altLang="en-US" dirty="0"/>
              <a:t>프로젝트명 설정하기</a:t>
            </a: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A41CFCE-9784-415D-85A2-50E82E6F1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[</a:t>
            </a:r>
            <a:r>
              <a:rPr lang="ko-KR" altLang="en-US" dirty="0"/>
              <a:t>웹 쇼핑몰</a:t>
            </a:r>
            <a:r>
              <a:rPr lang="en-US" altLang="ko-KR" dirty="0"/>
              <a:t>] </a:t>
            </a:r>
            <a:r>
              <a:rPr lang="ko-KR" altLang="en-US" dirty="0"/>
              <a:t>프로젝트 생성하기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1" y="43935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80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2519265" y="283317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800"/>
          </a:p>
        </p:txBody>
      </p:sp>
      <p:pic>
        <p:nvPicPr>
          <p:cNvPr id="31747" name="_x210300800" descr="EMB000018a849b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3135733"/>
            <a:ext cx="3384376" cy="3432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899593" y="43935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800"/>
          </a:p>
        </p:txBody>
      </p:sp>
      <p:pic>
        <p:nvPicPr>
          <p:cNvPr id="31749" name="_x210300800" descr="EMB000018a849bb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3284984"/>
            <a:ext cx="2232248" cy="2232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모서리가 둥근 사각형 설명선 8"/>
          <p:cNvSpPr/>
          <p:nvPr/>
        </p:nvSpPr>
        <p:spPr>
          <a:xfrm>
            <a:off x="5272529" y="2675221"/>
            <a:ext cx="2195137" cy="609763"/>
          </a:xfrm>
          <a:prstGeom prst="wedgeRoundRectCallout">
            <a:avLst>
              <a:gd name="adj1" fmla="val -151744"/>
              <a:gd name="adj2" fmla="val 160116"/>
              <a:gd name="adj3" fmla="val 16667"/>
            </a:avLst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HY엽서M" panose="02030600000101010101" pitchFamily="18" charset="-127"/>
              </a:rPr>
              <a:t>WebMarket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입력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3632696" y="6237313"/>
            <a:ext cx="723280" cy="264028"/>
          </a:xfrm>
          <a:prstGeom prst="rect">
            <a:avLst/>
          </a:prstGeom>
          <a:noFill/>
          <a:ln>
            <a:solidFill>
              <a:srgbClr val="50C1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844854" y="4753679"/>
            <a:ext cx="2439114" cy="264028"/>
          </a:xfrm>
          <a:prstGeom prst="rect">
            <a:avLst/>
          </a:prstGeom>
          <a:noFill/>
          <a:ln>
            <a:solidFill>
              <a:srgbClr val="50C1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153637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/>
              <a:t>[JSP </a:t>
            </a:r>
            <a:r>
              <a:rPr lang="ko-KR" altLang="en-US" dirty="0"/>
              <a:t>페이지 작성하기</a:t>
            </a:r>
            <a:r>
              <a:rPr lang="en-US" altLang="ko-KR" dirty="0"/>
              <a:t>]</a:t>
            </a:r>
            <a:endParaRPr lang="ko-KR" altLang="en-US" dirty="0"/>
          </a:p>
          <a:p>
            <a:pPr marL="357187" lvl="1" indent="0">
              <a:buNone/>
            </a:pPr>
            <a:r>
              <a:rPr lang="en-US" altLang="ko-KR" dirty="0"/>
              <a:t>3. JSP </a:t>
            </a:r>
            <a:r>
              <a:rPr lang="ko-KR" altLang="en-US" dirty="0"/>
              <a:t>파일 생성하기</a:t>
            </a:r>
          </a:p>
          <a:p>
            <a:endParaRPr lang="ko-KR" altLang="en-US" dirty="0"/>
          </a:p>
        </p:txBody>
      </p:sp>
      <p:sp>
        <p:nvSpPr>
          <p:cNvPr id="7" name="제목 6">
            <a:extLst>
              <a:ext uri="{FF2B5EF4-FFF2-40B4-BE49-F238E27FC236}">
                <a16:creationId xmlns:a16="http://schemas.microsoft.com/office/drawing/2014/main" id="{19E802A2-8B22-46B5-9DFF-DB0375C4A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[</a:t>
            </a:r>
            <a:r>
              <a:rPr lang="ko-KR" altLang="en-US" dirty="0"/>
              <a:t>웹 쇼핑몰</a:t>
            </a:r>
            <a:r>
              <a:rPr lang="en-US" altLang="ko-KR" dirty="0"/>
              <a:t>] </a:t>
            </a:r>
            <a:r>
              <a:rPr lang="ko-KR" altLang="en-US" dirty="0"/>
              <a:t>프로젝트 생성하기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827585" y="1935615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800"/>
          </a:p>
        </p:txBody>
      </p:sp>
      <p:pic>
        <p:nvPicPr>
          <p:cNvPr id="32769" name="_x316297736" descr="EMB000018a849b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120281"/>
            <a:ext cx="3528392" cy="3684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모서리가 둥근 사각형 설명선 5"/>
          <p:cNvSpPr/>
          <p:nvPr/>
        </p:nvSpPr>
        <p:spPr>
          <a:xfrm>
            <a:off x="5724128" y="3657890"/>
            <a:ext cx="2195137" cy="609763"/>
          </a:xfrm>
          <a:prstGeom prst="wedgeRoundRectCallout">
            <a:avLst>
              <a:gd name="adj1" fmla="val -158032"/>
              <a:gd name="adj2" fmla="val 93624"/>
              <a:gd name="adj3" fmla="val 16667"/>
            </a:avLst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HY엽서M" panose="02030600000101010101" pitchFamily="18" charset="-127"/>
              </a:rPr>
              <a:t>welcome.jsp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입력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1763688" y="3212976"/>
            <a:ext cx="1152128" cy="144016"/>
          </a:xfrm>
          <a:prstGeom prst="rect">
            <a:avLst/>
          </a:prstGeom>
          <a:noFill/>
          <a:ln>
            <a:solidFill>
              <a:srgbClr val="50C1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3527884" y="5445224"/>
            <a:ext cx="828092" cy="264028"/>
          </a:xfrm>
          <a:prstGeom prst="rect">
            <a:avLst/>
          </a:prstGeom>
          <a:noFill/>
          <a:ln>
            <a:solidFill>
              <a:srgbClr val="50C1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862129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/>
              <a:t>[JSP </a:t>
            </a:r>
            <a:r>
              <a:rPr lang="ko-KR" altLang="en-US" dirty="0"/>
              <a:t>페이지 작성하기</a:t>
            </a:r>
            <a:r>
              <a:rPr lang="en-US" altLang="ko-KR" dirty="0"/>
              <a:t>]</a:t>
            </a:r>
            <a:endParaRPr lang="ko-KR" altLang="en-US" dirty="0"/>
          </a:p>
          <a:p>
            <a:pPr marL="357187" lvl="1" indent="0">
              <a:buNone/>
            </a:pPr>
            <a:r>
              <a:rPr lang="en-US" altLang="ko-KR" dirty="0"/>
              <a:t>4. JSP </a:t>
            </a:r>
            <a:r>
              <a:rPr lang="ko-KR" altLang="en-US" dirty="0"/>
              <a:t>페이지 코드 작성하기</a:t>
            </a:r>
          </a:p>
          <a:p>
            <a:endParaRPr lang="ko-KR" altLang="en-US" dirty="0"/>
          </a:p>
        </p:txBody>
      </p:sp>
      <p:sp>
        <p:nvSpPr>
          <p:cNvPr id="8" name="제목 7">
            <a:extLst>
              <a:ext uri="{FF2B5EF4-FFF2-40B4-BE49-F238E27FC236}">
                <a16:creationId xmlns:a16="http://schemas.microsoft.com/office/drawing/2014/main" id="{C251D481-E26D-4757-90A3-BD9FA7911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[</a:t>
            </a:r>
            <a:r>
              <a:rPr lang="ko-KR" altLang="en-US" dirty="0"/>
              <a:t>웹 쇼핑몰</a:t>
            </a:r>
            <a:r>
              <a:rPr lang="en-US" altLang="ko-KR" dirty="0"/>
              <a:t>] </a:t>
            </a:r>
            <a:r>
              <a:rPr lang="ko-KR" altLang="en-US" dirty="0"/>
              <a:t>프로젝트 생성하기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827585" y="1935615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800"/>
          </a:p>
        </p:txBody>
      </p:sp>
      <p:grpSp>
        <p:nvGrpSpPr>
          <p:cNvPr id="2" name="그룹 1"/>
          <p:cNvGrpSpPr/>
          <p:nvPr/>
        </p:nvGrpSpPr>
        <p:grpSpPr>
          <a:xfrm>
            <a:off x="1259632" y="2145935"/>
            <a:ext cx="6840760" cy="3356301"/>
            <a:chOff x="1988097" y="2834878"/>
            <a:chExt cx="6219825" cy="2677296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92859" y="2834878"/>
              <a:ext cx="6210300" cy="1581151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88097" y="4378699"/>
              <a:ext cx="6219825" cy="11334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5164187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프로젝트 실행하기</a:t>
            </a:r>
            <a:r>
              <a:rPr lang="en-US" altLang="ko-KR" dirty="0"/>
              <a:t>]</a:t>
            </a:r>
            <a:endParaRPr lang="ko-KR" altLang="en-US" dirty="0"/>
          </a:p>
          <a:p>
            <a:pPr marL="357187" lvl="1" indent="0">
              <a:buNone/>
            </a:pPr>
            <a:r>
              <a:rPr lang="en-US" altLang="ko-KR" dirty="0"/>
              <a:t>5. </a:t>
            </a:r>
            <a:r>
              <a:rPr lang="ko-KR" altLang="en-US" dirty="0" err="1"/>
              <a:t>톰캣</a:t>
            </a:r>
            <a:r>
              <a:rPr lang="ko-KR" altLang="en-US" dirty="0"/>
              <a:t> 서버에 등록하기</a:t>
            </a:r>
            <a:endParaRPr lang="en-US" altLang="ko-KR" dirty="0"/>
          </a:p>
          <a:p>
            <a:pPr lvl="2"/>
            <a:r>
              <a:rPr lang="ko-KR" altLang="en-US" dirty="0"/>
              <a:t>이클립스의 아래쪽 창 </a:t>
            </a:r>
            <a:r>
              <a:rPr lang="en-US" altLang="ko-KR" dirty="0"/>
              <a:t>[Servers] </a:t>
            </a:r>
            <a:r>
              <a:rPr lang="ko-KR" altLang="en-US" dirty="0"/>
              <a:t>탭에 있는 </a:t>
            </a:r>
            <a:r>
              <a:rPr lang="en-US" altLang="ko-KR" dirty="0"/>
              <a:t>Tomcat v9.0 Server at localhost</a:t>
            </a:r>
            <a:r>
              <a:rPr lang="ko-KR" altLang="en-US" dirty="0"/>
              <a:t>에서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마우스 </a:t>
            </a:r>
            <a:r>
              <a:rPr lang="ko-KR" altLang="en-US" dirty="0"/>
              <a:t>오른쪽 버튼을 누르고 </a:t>
            </a:r>
            <a:r>
              <a:rPr lang="en-US" altLang="ko-KR" dirty="0"/>
              <a:t>[Add and Remove]</a:t>
            </a:r>
            <a:r>
              <a:rPr lang="ko-KR" altLang="en-US" dirty="0"/>
              <a:t>를 선택</a:t>
            </a:r>
          </a:p>
          <a:p>
            <a:pPr lvl="1"/>
            <a:endParaRPr lang="ko-KR" altLang="en-US" dirty="0"/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3C89475-188C-415A-8C7E-C80CB30678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[</a:t>
            </a:r>
            <a:r>
              <a:rPr lang="ko-KR" altLang="en-US" dirty="0"/>
              <a:t>웹 쇼핑몰</a:t>
            </a:r>
            <a:r>
              <a:rPr lang="en-US" altLang="ko-KR" dirty="0"/>
              <a:t>] </a:t>
            </a:r>
            <a:r>
              <a:rPr lang="ko-KR" altLang="en-US" dirty="0"/>
              <a:t>프로젝트 생성하기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2447257" y="4547375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800"/>
          </a:p>
        </p:txBody>
      </p:sp>
      <p:pic>
        <p:nvPicPr>
          <p:cNvPr id="33793" name="_x316297576" descr="EMB000018a849bd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764" y="2492896"/>
            <a:ext cx="4032448" cy="3222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763689" y="1935615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800"/>
          </a:p>
        </p:txBody>
      </p:sp>
      <p:pic>
        <p:nvPicPr>
          <p:cNvPr id="33795" name="_x316297576" descr="EMB000018a849b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2471124"/>
            <a:ext cx="3744416" cy="326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2177982" y="4490674"/>
            <a:ext cx="953858" cy="306478"/>
          </a:xfrm>
          <a:prstGeom prst="rect">
            <a:avLst/>
          </a:prstGeom>
          <a:noFill/>
          <a:ln>
            <a:solidFill>
              <a:srgbClr val="50C1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187291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프로젝트 실행하기</a:t>
            </a:r>
            <a:r>
              <a:rPr lang="en-US" altLang="ko-KR" dirty="0"/>
              <a:t>]</a:t>
            </a:r>
            <a:endParaRPr lang="ko-KR" altLang="en-US" dirty="0"/>
          </a:p>
          <a:p>
            <a:pPr marL="357187" lvl="1" indent="0">
              <a:buNone/>
            </a:pPr>
            <a:r>
              <a:rPr lang="en-US" altLang="ko-KR" dirty="0"/>
              <a:t>6</a:t>
            </a:r>
            <a:r>
              <a:rPr lang="en-US" altLang="ko-KR" dirty="0" smtClean="0"/>
              <a:t>. </a:t>
            </a:r>
            <a:r>
              <a:rPr lang="ko-KR" altLang="en-US" dirty="0" smtClean="0"/>
              <a:t>실행 </a:t>
            </a:r>
            <a:r>
              <a:rPr lang="ko-KR" altLang="en-US" dirty="0"/>
              <a:t>결과 확인하기</a:t>
            </a: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3AC723E-E27F-4F99-A1F4-08BF5C9D9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cs typeface="Ebrima" panose="02000000000000000000" pitchFamily="2" charset="0"/>
              </a:rPr>
              <a:t>3. [</a:t>
            </a:r>
            <a:r>
              <a:rPr lang="ko-KR" altLang="en-US" dirty="0">
                <a:cs typeface="Ebrima" panose="02000000000000000000" pitchFamily="2" charset="0"/>
              </a:rPr>
              <a:t>웹 쇼핑몰</a:t>
            </a:r>
            <a:r>
              <a:rPr lang="en-US" altLang="ko-KR" dirty="0">
                <a:cs typeface="Ebrima" panose="02000000000000000000" pitchFamily="2" charset="0"/>
              </a:rPr>
              <a:t>] </a:t>
            </a:r>
            <a:r>
              <a:rPr lang="ko-KR" altLang="en-US" dirty="0">
                <a:cs typeface="Ebrima" panose="02000000000000000000" pitchFamily="2" charset="0"/>
              </a:rPr>
              <a:t>프로젝트 생성하기</a:t>
            </a:r>
          </a:p>
        </p:txBody>
      </p:sp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611561" y="1719591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800"/>
          </a:p>
        </p:txBody>
      </p:sp>
      <p:pic>
        <p:nvPicPr>
          <p:cNvPr id="34823" name="_x48535440" descr="EMB000018a849b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2079983"/>
            <a:ext cx="6624736" cy="4220397"/>
          </a:xfrm>
          <a:prstGeom prst="rect">
            <a:avLst/>
          </a:prstGeom>
          <a:noFill/>
          <a:ln>
            <a:solidFill>
              <a:srgbClr val="50C1BE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2915816" y="3284984"/>
            <a:ext cx="1944216" cy="264028"/>
          </a:xfrm>
          <a:prstGeom prst="rect">
            <a:avLst/>
          </a:prstGeom>
          <a:noFill/>
          <a:ln>
            <a:solidFill>
              <a:srgbClr val="50C1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4872032" y="3284984"/>
            <a:ext cx="2004223" cy="264028"/>
          </a:xfrm>
          <a:prstGeom prst="rect">
            <a:avLst/>
          </a:prstGeom>
          <a:noFill/>
          <a:ln>
            <a:solidFill>
              <a:srgbClr val="50C1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4825163" y="2575396"/>
            <a:ext cx="178885" cy="264028"/>
          </a:xfrm>
          <a:prstGeom prst="rect">
            <a:avLst/>
          </a:prstGeom>
          <a:noFill/>
          <a:ln>
            <a:solidFill>
              <a:srgbClr val="50C1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1763689" y="5445224"/>
            <a:ext cx="792088" cy="264028"/>
          </a:xfrm>
          <a:prstGeom prst="rect">
            <a:avLst/>
          </a:prstGeom>
          <a:noFill/>
          <a:ln>
            <a:solidFill>
              <a:srgbClr val="50C1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85944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정적 웹 페이지와 동적 웹 페이지</a:t>
            </a:r>
            <a:endParaRPr lang="en-US" altLang="ko-KR" dirty="0"/>
          </a:p>
          <a:p>
            <a:pPr lvl="1"/>
            <a:r>
              <a:rPr lang="ko-KR" altLang="en-US" dirty="0"/>
              <a:t>정적 웹 페이지</a:t>
            </a:r>
            <a:endParaRPr lang="en-US" altLang="ko-KR" dirty="0"/>
          </a:p>
          <a:p>
            <a:pPr lvl="2"/>
            <a:r>
              <a:rPr lang="ko-KR" altLang="en-US" dirty="0"/>
              <a:t>컴퓨터에 저장된 텍스트 파일을 그대로 보는 것</a:t>
            </a:r>
            <a:endParaRPr lang="en-US" altLang="ko-KR" dirty="0"/>
          </a:p>
          <a:p>
            <a:pPr lvl="2"/>
            <a:r>
              <a:rPr lang="en-US" altLang="ko-KR" dirty="0"/>
              <a:t>HTML(</a:t>
            </a:r>
            <a:r>
              <a:rPr lang="en-US" altLang="ko-KR" dirty="0" err="1"/>
              <a:t>HyperText</a:t>
            </a:r>
            <a:r>
              <a:rPr lang="en-US" altLang="ko-KR" dirty="0"/>
              <a:t> Markup Language)</a:t>
            </a:r>
          </a:p>
          <a:p>
            <a:endParaRPr lang="ko-KR" altLang="en-US" dirty="0"/>
          </a:p>
          <a:p>
            <a:pPr lvl="1"/>
            <a:r>
              <a:rPr lang="ko-KR" altLang="en-US" dirty="0"/>
              <a:t>동적 웹 페이지 </a:t>
            </a:r>
            <a:endParaRPr lang="en-US" altLang="ko-KR" dirty="0"/>
          </a:p>
          <a:p>
            <a:pPr lvl="2"/>
            <a:r>
              <a:rPr lang="ko-KR" altLang="en-US" dirty="0"/>
              <a:t>저장된 내용을 다른 변수로 가공 처리하여 보는 것</a:t>
            </a:r>
          </a:p>
          <a:p>
            <a:pPr lvl="2"/>
            <a:r>
              <a:rPr lang="en-US" altLang="ko-KR" dirty="0"/>
              <a:t>PHP(Personal Home Page), ASP(Active Server Page), JSP</a:t>
            </a: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4CC3418-552B-4A49-84E1-CADE974AA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웹과 </a:t>
            </a:r>
            <a:r>
              <a:rPr lang="en-US" altLang="ko-KR" dirty="0"/>
              <a:t>JSP </a:t>
            </a:r>
            <a:r>
              <a:rPr lang="ko-KR" altLang="en-US" dirty="0"/>
              <a:t>프로그래밍 이해하기</a:t>
            </a:r>
          </a:p>
        </p:txBody>
      </p:sp>
    </p:spTree>
    <p:extLst>
      <p:ext uri="{BB962C8B-B14F-4D97-AF65-F5344CB8AC3E}">
        <p14:creationId xmlns:p14="http://schemas.microsoft.com/office/powerpoint/2010/main" val="16878173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정적 웹 페이지의 동작 방식</a:t>
            </a:r>
          </a:p>
          <a:p>
            <a:endParaRPr lang="ko-KR" altLang="en-US" dirty="0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A083513B-D334-4D19-A895-73BC2EC4C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웹과 </a:t>
            </a:r>
            <a:r>
              <a:rPr lang="en-US" altLang="ko-KR" dirty="0"/>
              <a:t>JSP </a:t>
            </a:r>
            <a:r>
              <a:rPr lang="ko-KR" altLang="en-US" dirty="0"/>
              <a:t>프로그래밍 이해하기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556793"/>
            <a:ext cx="7943947" cy="3312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5007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동적 웹 페이지의 동작 방식</a:t>
            </a:r>
          </a:p>
          <a:p>
            <a:endParaRPr lang="ko-KR" altLang="en-US" dirty="0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551F2627-0043-46AA-9DFC-8A1CA0EE89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웹과 </a:t>
            </a:r>
            <a:r>
              <a:rPr lang="en-US" altLang="ko-KR" dirty="0"/>
              <a:t>JSP </a:t>
            </a:r>
            <a:r>
              <a:rPr lang="ko-KR" altLang="en-US" dirty="0"/>
              <a:t>프로그래밍 이해하기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621446"/>
            <a:ext cx="7662232" cy="3601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040099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웹 프로그래밍과 </a:t>
            </a:r>
            <a:r>
              <a:rPr lang="en-US" altLang="ko-KR" dirty="0"/>
              <a:t>JSP</a:t>
            </a:r>
            <a:endParaRPr lang="ko-KR" altLang="en-US" dirty="0"/>
          </a:p>
          <a:p>
            <a:pPr lvl="1"/>
            <a:r>
              <a:rPr lang="ko-KR" altLang="en-US" dirty="0"/>
              <a:t>웹 프로그래밍 언어</a:t>
            </a:r>
            <a:endParaRPr lang="en-US" altLang="ko-KR" dirty="0"/>
          </a:p>
          <a:p>
            <a:pPr lvl="2"/>
            <a:r>
              <a:rPr lang="ko-KR" altLang="en-US" dirty="0"/>
              <a:t>클라이언트 측 실행 언어와 서버 측 실행 언어로 구분</a:t>
            </a:r>
            <a:endParaRPr lang="en-US" altLang="ko-KR" dirty="0"/>
          </a:p>
          <a:p>
            <a:pPr lvl="2"/>
            <a:r>
              <a:rPr lang="ko-KR" altLang="en-US" dirty="0"/>
              <a:t>자바를 기반으로 하는 </a:t>
            </a:r>
            <a:r>
              <a:rPr lang="en-US" altLang="ko-KR" dirty="0"/>
              <a:t>JSP</a:t>
            </a:r>
            <a:r>
              <a:rPr lang="ko-KR" altLang="en-US" dirty="0"/>
              <a:t>는 서버 측 웹 프로그래밍 언어 중 하나</a:t>
            </a:r>
            <a:endParaRPr lang="en-US" altLang="ko-KR" dirty="0"/>
          </a:p>
          <a:p>
            <a:pPr marL="534987" lvl="2" indent="0">
              <a:buNone/>
            </a:pPr>
            <a:endParaRPr lang="en-US" altLang="ko-KR" dirty="0"/>
          </a:p>
          <a:p>
            <a:pPr lvl="1"/>
            <a:r>
              <a:rPr lang="en-US" altLang="ko-KR" dirty="0"/>
              <a:t>JSP</a:t>
            </a:r>
            <a:r>
              <a:rPr lang="ko-KR" altLang="en-US" dirty="0"/>
              <a:t>의 특징</a:t>
            </a:r>
            <a:endParaRPr lang="en-US" altLang="ko-KR" dirty="0"/>
          </a:p>
          <a:p>
            <a:pPr lvl="2"/>
            <a:r>
              <a:rPr lang="en-US" altLang="ko-KR" dirty="0"/>
              <a:t>JSP</a:t>
            </a:r>
            <a:r>
              <a:rPr lang="ko-KR" altLang="en-US" dirty="0"/>
              <a:t>는 </a:t>
            </a:r>
            <a:r>
              <a:rPr lang="ko-KR" altLang="en-US" dirty="0" err="1"/>
              <a:t>서블릿</a:t>
            </a:r>
            <a:r>
              <a:rPr lang="ko-KR" altLang="en-US" dirty="0"/>
              <a:t> 기술의 </a:t>
            </a:r>
            <a:r>
              <a:rPr lang="ko-KR" altLang="en-US" dirty="0" smtClean="0"/>
              <a:t>확장</a:t>
            </a:r>
            <a:endParaRPr lang="ko-KR" altLang="en-US" dirty="0"/>
          </a:p>
          <a:p>
            <a:pPr lvl="2"/>
            <a:r>
              <a:rPr lang="en-US" altLang="ko-KR" dirty="0"/>
              <a:t>JSP</a:t>
            </a:r>
            <a:r>
              <a:rPr lang="ko-KR" altLang="en-US" dirty="0"/>
              <a:t>는 유지 관리가 </a:t>
            </a:r>
            <a:r>
              <a:rPr lang="ko-KR" altLang="en-US" dirty="0" smtClean="0"/>
              <a:t>용이</a:t>
            </a:r>
            <a:endParaRPr lang="ko-KR" altLang="en-US" dirty="0"/>
          </a:p>
          <a:p>
            <a:pPr lvl="2"/>
            <a:r>
              <a:rPr lang="en-US" altLang="ko-KR" dirty="0"/>
              <a:t>JSP</a:t>
            </a:r>
            <a:r>
              <a:rPr lang="ko-KR" altLang="en-US" dirty="0"/>
              <a:t>는 빠른 개발이 </a:t>
            </a:r>
            <a:r>
              <a:rPr lang="ko-KR" altLang="en-US" dirty="0" smtClean="0"/>
              <a:t>가능</a:t>
            </a:r>
            <a:endParaRPr lang="ko-KR" altLang="en-US" dirty="0"/>
          </a:p>
          <a:p>
            <a:pPr lvl="2"/>
            <a:r>
              <a:rPr lang="en-US" altLang="ko-KR" dirty="0"/>
              <a:t>JSP</a:t>
            </a:r>
            <a:r>
              <a:rPr lang="ko-KR" altLang="en-US" dirty="0"/>
              <a:t>로 개발하면 코드 길이를 줄일 수 </a:t>
            </a:r>
            <a:r>
              <a:rPr lang="ko-KR" altLang="en-US" dirty="0" smtClean="0"/>
              <a:t>있음</a:t>
            </a:r>
            <a:endParaRPr lang="ko-KR" altLang="en-US" dirty="0"/>
          </a:p>
          <a:p>
            <a:pPr lvl="1"/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5C65B88-8C71-4EB7-870C-DCD4A4EA7D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웹과 </a:t>
            </a:r>
            <a:r>
              <a:rPr lang="en-US" altLang="ko-KR" dirty="0"/>
              <a:t>JSP </a:t>
            </a:r>
            <a:r>
              <a:rPr lang="ko-KR" altLang="en-US" dirty="0"/>
              <a:t>프로그래밍 이해하기</a:t>
            </a:r>
          </a:p>
        </p:txBody>
      </p:sp>
    </p:spTree>
    <p:extLst>
      <p:ext uri="{BB962C8B-B14F-4D97-AF65-F5344CB8AC3E}">
        <p14:creationId xmlns:p14="http://schemas.microsoft.com/office/powerpoint/2010/main" val="19047633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/>
              <a:t>JSP </a:t>
            </a:r>
            <a:r>
              <a:rPr lang="en-US" altLang="ko-KR" dirty="0" err="1"/>
              <a:t>페이지의</a:t>
            </a:r>
            <a:r>
              <a:rPr lang="en-US" altLang="ko-KR" dirty="0"/>
              <a:t> </a:t>
            </a:r>
            <a:r>
              <a:rPr lang="en-US" altLang="ko-KR" dirty="0" err="1"/>
              <a:t>처리</a:t>
            </a:r>
            <a:r>
              <a:rPr lang="en-US" altLang="ko-KR" dirty="0"/>
              <a:t> </a:t>
            </a:r>
            <a:r>
              <a:rPr lang="en-US" altLang="ko-KR" dirty="0" err="1"/>
              <a:t>과정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2B728791-98FE-47D1-8C33-125E25435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웹과 </a:t>
            </a:r>
            <a:r>
              <a:rPr lang="en-US" altLang="ko-KR" dirty="0"/>
              <a:t>JSP </a:t>
            </a:r>
            <a:r>
              <a:rPr lang="ko-KR" altLang="en-US" dirty="0"/>
              <a:t>프로그래밍 이해하기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700808"/>
            <a:ext cx="8136904" cy="35829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40209585"/>
      </p:ext>
    </p:extLst>
  </p:cSld>
  <p:clrMapOvr>
    <a:masterClrMapping/>
  </p:clrMapOvr>
</p:sld>
</file>

<file path=ppt/theme/theme1.xml><?xml version="1.0" encoding="utf-8"?>
<a:theme xmlns:a="http://schemas.openxmlformats.org/drawingml/2006/main" name="1_마스터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 sz="1600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마스터</Template>
  <TotalTime>157</TotalTime>
  <Words>770</Words>
  <Application>Microsoft Office PowerPoint</Application>
  <PresentationFormat>화면 슬라이드 쇼(4:3)</PresentationFormat>
  <Paragraphs>214</Paragraphs>
  <Slides>45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45</vt:i4>
      </vt:variant>
    </vt:vector>
  </HeadingPairs>
  <TitlesOfParts>
    <vt:vector size="56" baseType="lpstr">
      <vt:lpstr>HY견고딕</vt:lpstr>
      <vt:lpstr>HY엽서M</vt:lpstr>
      <vt:lpstr>HY헤드라인M</vt:lpstr>
      <vt:lpstr>굴림</vt:lpstr>
      <vt:lpstr>돋움</vt:lpstr>
      <vt:lpstr>맑은 고딕</vt:lpstr>
      <vt:lpstr>휴먼둥근헤드라인</vt:lpstr>
      <vt:lpstr>Arial</vt:lpstr>
      <vt:lpstr>Ebrima</vt:lpstr>
      <vt:lpstr>Wingdings</vt:lpstr>
      <vt:lpstr>1_마스터</vt:lpstr>
      <vt:lpstr>JSP 개요</vt:lpstr>
      <vt:lpstr>PowerPoint 프레젠테이션</vt:lpstr>
      <vt:lpstr>1. 웹과 JSP 프로그래밍 이해하기</vt:lpstr>
      <vt:lpstr>1. 웹과 JSP 프로그래밍 이해하기</vt:lpstr>
      <vt:lpstr>1. 웹과 JSP 프로그래밍 이해하기</vt:lpstr>
      <vt:lpstr>1. 웹과 JSP 프로그래밍 이해하기</vt:lpstr>
      <vt:lpstr>1. 웹과 JSP 프로그래밍 이해하기</vt:lpstr>
      <vt:lpstr>1. 웹과 JSP 프로그래밍 이해하기</vt:lpstr>
      <vt:lpstr>1. 웹과 JSP 프로그래밍 이해하기</vt:lpstr>
      <vt:lpstr>1. 웹과 JSP 프로그래밍 이해하기</vt:lpstr>
      <vt:lpstr>2. JSP 개발 환경 구축하기</vt:lpstr>
      <vt:lpstr>2. JSP 개발 환경 구축하기</vt:lpstr>
      <vt:lpstr>2. JSP 개발 환경 구축하기</vt:lpstr>
      <vt:lpstr>2. JSP 개발 환경 구축하기</vt:lpstr>
      <vt:lpstr>2. JSP 개발 환경 구축하기</vt:lpstr>
      <vt:lpstr>2. JSP 개발 환경 구축하기</vt:lpstr>
      <vt:lpstr>2. JSP 개발 환경 구축하기</vt:lpstr>
      <vt:lpstr>2. JSP 개발 환경 구축하기</vt:lpstr>
      <vt:lpstr>2. JSP 개발 환경 구축하기</vt:lpstr>
      <vt:lpstr>2. JSP 개발 환경 구축하기</vt:lpstr>
      <vt:lpstr>2. JSP 개발 환경 구축하기</vt:lpstr>
      <vt:lpstr>2. JSP 개발 환경 구축하기</vt:lpstr>
      <vt:lpstr>2. JSP 개발 환경 구축하기</vt:lpstr>
      <vt:lpstr>2. JSP 개발 환경 구축하기</vt:lpstr>
      <vt:lpstr>2. JSP 개발 환경 구축하기</vt:lpstr>
      <vt:lpstr>2. JSP 개발 환경 구축하기</vt:lpstr>
      <vt:lpstr>2. JSP 개발 환경 구축하기</vt:lpstr>
      <vt:lpstr>2. JSP 개발 환경 구축하기</vt:lpstr>
      <vt:lpstr>2. JSP 개발 환경 구축하기</vt:lpstr>
      <vt:lpstr>2. JSP 개발 환경 구축하기</vt:lpstr>
      <vt:lpstr>2. JSP 개발 환경 구축하기</vt:lpstr>
      <vt:lpstr>2. JSP 개발 환경 구축하기</vt:lpstr>
      <vt:lpstr>2. JSP 개발 환경 구축하기</vt:lpstr>
      <vt:lpstr>2. JSP 개발 환경 구축하기</vt:lpstr>
      <vt:lpstr>2. JSP 개발 환경 구축하기</vt:lpstr>
      <vt:lpstr>2. JSP 개발 환경 구축하기</vt:lpstr>
      <vt:lpstr>2. JSP 개발 환경 구축하기</vt:lpstr>
      <vt:lpstr>2. JSP 개발 환경 구축하기</vt:lpstr>
      <vt:lpstr>2. JSP 개발 환경 구축하기</vt:lpstr>
      <vt:lpstr>3. [웹 쇼핑몰] 프로젝트 생성하기</vt:lpstr>
      <vt:lpstr>3. [웹 쇼핑몰] 프로젝트 생성하기</vt:lpstr>
      <vt:lpstr>3. [웹 쇼핑몰] 프로젝트 생성하기</vt:lpstr>
      <vt:lpstr>3. [웹 쇼핑몰] 프로젝트 생성하기</vt:lpstr>
      <vt:lpstr>3. [웹 쇼핑몰] 프로젝트 생성하기</vt:lpstr>
      <vt:lpstr>3. [웹 쇼핑몰] 프로젝트 생성하기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e-비즈니스 전략 수립</dc:title>
  <dc:creator>bhkim</dc:creator>
  <cp:lastModifiedBy>knyatom@google.co.kr</cp:lastModifiedBy>
  <cp:revision>273</cp:revision>
  <dcterms:created xsi:type="dcterms:W3CDTF">2011-01-05T15:14:06Z</dcterms:created>
  <dcterms:modified xsi:type="dcterms:W3CDTF">2023-06-05T13:04:14Z</dcterms:modified>
</cp:coreProperties>
</file>